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8" r:id="rId3"/>
    <p:sldId id="259" r:id="rId4"/>
    <p:sldId id="260" r:id="rId5"/>
    <p:sldId id="273" r:id="rId6"/>
    <p:sldId id="288" r:id="rId7"/>
    <p:sldId id="292" r:id="rId8"/>
    <p:sldId id="289" r:id="rId9"/>
    <p:sldId id="298" r:id="rId10"/>
    <p:sldId id="29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92" autoAdjust="0"/>
    <p:restoredTop sz="94664"/>
  </p:normalViewPr>
  <p:slideViewPr>
    <p:cSldViewPr snapToGrid="0" snapToObjects="1">
      <p:cViewPr varScale="1">
        <p:scale>
          <a:sx n="79" d="100"/>
          <a:sy n="79" d="100"/>
        </p:scale>
        <p:origin x="120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E534CE0-E969-7D45-879D-EC72AF1F267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B12368-7C39-F34A-AB56-AA10DB7E67F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8A278-7003-3A40-809B-DF4C59CCEA30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32EAD7-6423-584F-B04B-F58963B2795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690B80-12DE-BF42-A1C3-2ED1E963AD7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113855-E735-2F4B-84FA-6FC5CC3BD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0257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31ACA8-73A9-42A7-9011-2CE3A1E3B977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FE07C3-8384-4114-97E5-B15B14FB29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548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Next slide focuses in particular on Maths but skills are transferable.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FE07C3-8384-4114-97E5-B15B14FB29E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7739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Majority of children will be</a:t>
            </a:r>
            <a:r>
              <a:rPr lang="en-GB" baseline="0" dirty="0"/>
              <a:t> here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FE07C3-8384-4114-97E5-B15B14FB29E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6791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the requirements are for Greater Depth – reading is a key point…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FE07C3-8384-4114-97E5-B15B14FB29E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9384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Emphasise reading widely to enrich vocabulary, phrasing, authorial style</a:t>
            </a:r>
            <a:r>
              <a:rPr lang="en-GB" baseline="0" dirty="0"/>
              <a:t> </a:t>
            </a:r>
            <a:r>
              <a:rPr lang="en-GB" baseline="0" dirty="0" err="1"/>
              <a:t>etc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FE07C3-8384-4114-97E5-B15B14FB29E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419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BD33-19F9-9C49-AF84-E06EFC8C9153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E19FF-3616-3E43-B31D-40DCE7543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424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BD33-19F9-9C49-AF84-E06EFC8C9153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E19FF-3616-3E43-B31D-40DCE7543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290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BD33-19F9-9C49-AF84-E06EFC8C9153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E19FF-3616-3E43-B31D-40DCE7543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835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BD33-19F9-9C49-AF84-E06EFC8C9153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E19FF-3616-3E43-B31D-40DCE7543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319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BD33-19F9-9C49-AF84-E06EFC8C9153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E19FF-3616-3E43-B31D-40DCE7543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038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BD33-19F9-9C49-AF84-E06EFC8C9153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E19FF-3616-3E43-B31D-40DCE7543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108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BD33-19F9-9C49-AF84-E06EFC8C9153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E19FF-3616-3E43-B31D-40DCE7543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163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BD33-19F9-9C49-AF84-E06EFC8C9153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E19FF-3616-3E43-B31D-40DCE7543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107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BD33-19F9-9C49-AF84-E06EFC8C9153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E19FF-3616-3E43-B31D-40DCE7543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468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BD33-19F9-9C49-AF84-E06EFC8C9153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E19FF-3616-3E43-B31D-40DCE7543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456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BD33-19F9-9C49-AF84-E06EFC8C9153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E19FF-3616-3E43-B31D-40DCE7543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630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C6BD33-19F9-9C49-AF84-E06EFC8C9153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DE19FF-3616-3E43-B31D-40DCE7543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350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8"/>
          <p:cNvSpPr txBox="1"/>
          <p:nvPr/>
        </p:nvSpPr>
        <p:spPr>
          <a:xfrm>
            <a:off x="227965" y="259517"/>
            <a:ext cx="8975996" cy="857250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GB" sz="6000" b="1" i="1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b="1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		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b="1" i="1" dirty="0"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</p:txBody>
      </p:sp>
      <p:sp>
        <p:nvSpPr>
          <p:cNvPr id="7" name="Text Box 8"/>
          <p:cNvSpPr txBox="1"/>
          <p:nvPr/>
        </p:nvSpPr>
        <p:spPr>
          <a:xfrm>
            <a:off x="227965" y="2573232"/>
            <a:ext cx="11719195" cy="1064458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GB" sz="5400" b="1" dirty="0">
                <a:solidFill>
                  <a:srgbClr val="225D94"/>
                </a:solidFill>
                <a:ea typeface="Microsoft Yi Baiti" charset="0"/>
                <a:cs typeface="Times New Roman" charset="0"/>
              </a:rPr>
              <a:t>Information Workshop for Parents:</a:t>
            </a:r>
          </a:p>
          <a:p>
            <a:pPr algn="ctr">
              <a:spcAft>
                <a:spcPts val="0"/>
              </a:spcAft>
            </a:pPr>
            <a:r>
              <a:rPr lang="en-GB" sz="5400" b="1" i="1" dirty="0">
                <a:solidFill>
                  <a:srgbClr val="225D94"/>
                </a:solidFill>
                <a:effectLst/>
                <a:ea typeface="Microsoft Yi Baiti" charset="0"/>
                <a:cs typeface="Times New Roman" charset="0"/>
              </a:rPr>
              <a:t>Moving from secure to greater depth</a:t>
            </a:r>
            <a:endParaRPr lang="en-US" sz="5400" dirty="0">
              <a:effectLst/>
              <a:ea typeface="Calibri" charset="0"/>
              <a:cs typeface="Times New Roman" charset="0"/>
            </a:endParaRPr>
          </a:p>
          <a:p>
            <a:pPr algn="ctr">
              <a:spcAft>
                <a:spcPts val="0"/>
              </a:spcAft>
            </a:pPr>
            <a:r>
              <a:rPr lang="en-GB" sz="6000" b="1" i="1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 algn="ctr">
              <a:spcAft>
                <a:spcPts val="0"/>
              </a:spcAft>
            </a:pPr>
            <a:r>
              <a:rPr lang="en-GB" sz="6000" b="1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 algn="ctr">
              <a:spcAft>
                <a:spcPts val="0"/>
              </a:spcAft>
            </a:pP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 algn="ctr">
              <a:spcAft>
                <a:spcPts val="0"/>
              </a:spcAft>
            </a:pP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		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 algn="ctr">
              <a:spcAft>
                <a:spcPts val="0"/>
              </a:spcAft>
            </a:pPr>
            <a:r>
              <a:rPr lang="en-GB" sz="6000" b="1" i="1" dirty="0"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</p:txBody>
      </p:sp>
      <p:sp>
        <p:nvSpPr>
          <p:cNvPr id="9" name="Text Box 8"/>
          <p:cNvSpPr txBox="1"/>
          <p:nvPr/>
        </p:nvSpPr>
        <p:spPr>
          <a:xfrm>
            <a:off x="2185595" y="4396959"/>
            <a:ext cx="7820811" cy="1064458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GB" sz="6000" b="1" i="1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b="1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		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b="1" i="1" dirty="0"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</p:txBody>
      </p:sp>
      <p:sp>
        <p:nvSpPr>
          <p:cNvPr id="3" name="AutoShape 4" descr="Image result for clipart alphabet bloc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642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8"/>
          <p:cNvSpPr txBox="1"/>
          <p:nvPr/>
        </p:nvSpPr>
        <p:spPr>
          <a:xfrm>
            <a:off x="227965" y="259517"/>
            <a:ext cx="8975996" cy="857250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GB" altLang="en-US" sz="5400" b="1" dirty="0">
                <a:solidFill>
                  <a:schemeClr val="accent5">
                    <a:lumMod val="75000"/>
                  </a:schemeClr>
                </a:solidFill>
              </a:rPr>
              <a:t>Aims for tonight…</a:t>
            </a:r>
            <a:endParaRPr lang="en-US" sz="5400" b="1" dirty="0">
              <a:solidFill>
                <a:schemeClr val="accent5">
                  <a:lumMod val="75000"/>
                </a:schemeClr>
              </a:solidFill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		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b="1" i="1" dirty="0"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</p:txBody>
      </p:sp>
      <p:sp>
        <p:nvSpPr>
          <p:cNvPr id="7" name="Text Box 8"/>
          <p:cNvSpPr txBox="1"/>
          <p:nvPr/>
        </p:nvSpPr>
        <p:spPr>
          <a:xfrm>
            <a:off x="227965" y="1532586"/>
            <a:ext cx="11627704" cy="4300655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to have a clearer understanding of what "greater depth" writing means for children, parents and teachers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to look at some examples of "greater depth" lesson ideas and outcomes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to experience tasks that are aimed at developing greater depth skills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to go away with greater understanding of how you can help your children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		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b="1" i="1" dirty="0"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A8E217A-D11E-F349-A743-B75E4BA952FE}"/>
              </a:ext>
            </a:extLst>
          </p:cNvPr>
          <p:cNvSpPr/>
          <p:nvPr/>
        </p:nvSpPr>
        <p:spPr>
          <a:xfrm>
            <a:off x="8459633" y="6343656"/>
            <a:ext cx="3732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b="1" i="1" dirty="0">
                <a:solidFill>
                  <a:srgbClr val="225D94"/>
                </a:solidFill>
                <a:ea typeface="Microsoft Yi Baiti" charset="0"/>
                <a:cs typeface="Times New Roman" charset="0"/>
              </a:rPr>
              <a:t>Moving from secure to greater depth</a:t>
            </a:r>
            <a:endParaRPr lang="en-US" dirty="0"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7266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8"/>
          <p:cNvSpPr txBox="1"/>
          <p:nvPr/>
        </p:nvSpPr>
        <p:spPr>
          <a:xfrm>
            <a:off x="227965" y="259517"/>
            <a:ext cx="8975996" cy="857250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GB" sz="5400" b="1" dirty="0">
                <a:solidFill>
                  <a:schemeClr val="accent5">
                    <a:lumMod val="75000"/>
                  </a:schemeClr>
                </a:solidFill>
                <a:effectLst/>
                <a:ea typeface="Calibri" charset="0"/>
                <a:cs typeface="Times New Roman" charset="0"/>
              </a:rPr>
              <a:t>What is “greater depth”?</a:t>
            </a:r>
            <a:r>
              <a:rPr lang="en-GB" sz="6000" b="1" i="1" dirty="0">
                <a:solidFill>
                  <a:schemeClr val="accent5">
                    <a:lumMod val="75000"/>
                  </a:schemeClr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solidFill>
                <a:schemeClr val="accent5">
                  <a:lumMod val="75000"/>
                </a:schemeClr>
              </a:solidFill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b="1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		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b="1" i="1" dirty="0"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</p:txBody>
      </p:sp>
      <p:sp>
        <p:nvSpPr>
          <p:cNvPr id="7" name="Text Box 8"/>
          <p:cNvSpPr txBox="1"/>
          <p:nvPr/>
        </p:nvSpPr>
        <p:spPr>
          <a:xfrm>
            <a:off x="227965" y="2125014"/>
            <a:ext cx="11646356" cy="1682489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accent5">
                    <a:lumMod val="75000"/>
                  </a:schemeClr>
                </a:solidFill>
              </a:rPr>
              <a:t>Greater depth is all about giving the children the opportunity to “master” their understanding of key concepts and ideas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accent5">
                    <a:lumMod val="75000"/>
                  </a:schemeClr>
                </a:solidFill>
                <a:effectLst/>
                <a:ea typeface="Calibri" charset="0"/>
                <a:cs typeface="Times New Roman" charset="0"/>
              </a:rPr>
              <a:t>So, when we talk about greater depth, we are really talking about mastery of an objective, topic or subject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b="1" i="1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b="1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		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b="1" i="1" dirty="0"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5F80178-839F-EA48-8E20-5D9B967D75DB}"/>
              </a:ext>
            </a:extLst>
          </p:cNvPr>
          <p:cNvSpPr/>
          <p:nvPr/>
        </p:nvSpPr>
        <p:spPr>
          <a:xfrm>
            <a:off x="8459633" y="6343656"/>
            <a:ext cx="3732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b="1" i="1" dirty="0">
                <a:solidFill>
                  <a:srgbClr val="225D94"/>
                </a:solidFill>
                <a:ea typeface="Microsoft Yi Baiti" charset="0"/>
                <a:cs typeface="Times New Roman" charset="0"/>
              </a:rPr>
              <a:t>Moving from secure to greater depth</a:t>
            </a:r>
            <a:endParaRPr lang="en-US" dirty="0"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148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8"/>
          <p:cNvSpPr txBox="1"/>
          <p:nvPr/>
        </p:nvSpPr>
        <p:spPr>
          <a:xfrm>
            <a:off x="227964" y="259517"/>
            <a:ext cx="11865297" cy="857250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GB" sz="5400" b="1" dirty="0">
                <a:solidFill>
                  <a:srgbClr val="1B4B77"/>
                </a:solidFill>
                <a:ea typeface="Calibri" charset="0"/>
                <a:cs typeface="Times New Roman" charset="0"/>
              </a:rPr>
              <a:t>What is m</a:t>
            </a:r>
            <a:r>
              <a:rPr lang="en-GB" sz="5400" b="1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astering something?</a:t>
            </a:r>
            <a:r>
              <a:rPr lang="en-GB" sz="6000" b="1" i="1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b="1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		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b="1" i="1" dirty="0"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</p:txBody>
      </p:sp>
      <p:sp>
        <p:nvSpPr>
          <p:cNvPr id="7" name="Text Box 8"/>
          <p:cNvSpPr txBox="1"/>
          <p:nvPr/>
        </p:nvSpPr>
        <p:spPr>
          <a:xfrm>
            <a:off x="362608" y="1644833"/>
            <a:ext cx="11730653" cy="1064458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itchFamily="34" charset="0"/>
              <a:buChar char="•"/>
            </a:pPr>
            <a:r>
              <a:rPr lang="en-GB" sz="3200" kern="0" dirty="0">
                <a:solidFill>
                  <a:schemeClr val="accent5">
                    <a:lumMod val="75000"/>
                  </a:schemeClr>
                </a:solidFill>
              </a:rPr>
              <a:t>I know how to do it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itchFamily="34" charset="0"/>
              <a:buChar char="•"/>
            </a:pPr>
            <a:r>
              <a:rPr lang="en-GB" sz="3200" kern="0" dirty="0">
                <a:solidFill>
                  <a:schemeClr val="accent5">
                    <a:lumMod val="75000"/>
                  </a:schemeClr>
                </a:solidFill>
              </a:rPr>
              <a:t>It becomes automatic and I don’t need to think about it - for example driving a car </a:t>
            </a: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</a:pPr>
            <a:endParaRPr lang="en-GB" sz="3200" kern="0" dirty="0">
              <a:solidFill>
                <a:schemeClr val="accent5">
                  <a:lumMod val="75000"/>
                </a:schemeClr>
              </a:solidFill>
            </a:endParaRP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</a:pPr>
            <a:endParaRPr lang="en-GB" sz="3200" kern="0" dirty="0">
              <a:solidFill>
                <a:schemeClr val="accent5">
                  <a:lumMod val="75000"/>
                </a:schemeClr>
              </a:solidFill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itchFamily="34" charset="0"/>
              <a:buChar char="•"/>
            </a:pPr>
            <a:r>
              <a:rPr lang="en-GB" sz="3200" kern="0" dirty="0">
                <a:solidFill>
                  <a:schemeClr val="accent5">
                    <a:lumMod val="75000"/>
                  </a:schemeClr>
                </a:solidFill>
              </a:rPr>
              <a:t>I’m really good at doing it – painting a room, or a picture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itchFamily="34" charset="0"/>
              <a:buChar char="•"/>
            </a:pPr>
            <a:r>
              <a:rPr lang="en-GB" sz="3200" kern="0" dirty="0">
                <a:solidFill>
                  <a:schemeClr val="accent5">
                    <a:lumMod val="75000"/>
                  </a:schemeClr>
                </a:solidFill>
              </a:rPr>
              <a:t>I can show someone else how to do it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FF93E7B-71ED-4244-9F52-5B20D3C567AF}"/>
              </a:ext>
            </a:extLst>
          </p:cNvPr>
          <p:cNvSpPr/>
          <p:nvPr/>
        </p:nvSpPr>
        <p:spPr>
          <a:xfrm>
            <a:off x="8459633" y="6343656"/>
            <a:ext cx="3732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b="1" i="1" dirty="0">
                <a:solidFill>
                  <a:srgbClr val="225D94"/>
                </a:solidFill>
                <a:ea typeface="Microsoft Yi Baiti" charset="0"/>
                <a:cs typeface="Times New Roman" charset="0"/>
              </a:rPr>
              <a:t>Moving from secure to greater depth</a:t>
            </a:r>
            <a:endParaRPr lang="en-US" dirty="0">
              <a:ea typeface="Calibri" charset="0"/>
              <a:cs typeface="Times New Roman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0C3096-381C-AB4A-BE46-47BC5A3D28D3}"/>
              </a:ext>
            </a:extLst>
          </p:cNvPr>
          <p:cNvSpPr txBox="1"/>
          <p:nvPr/>
        </p:nvSpPr>
        <p:spPr>
          <a:xfrm>
            <a:off x="1658319" y="3499340"/>
            <a:ext cx="1790535" cy="707886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accent1">
                    <a:lumMod val="75000"/>
                  </a:schemeClr>
                </a:solidFill>
              </a:rPr>
              <a:t>Unconscious Incompetence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7ACD71-3CA9-6144-9A64-32B0E3336C6F}"/>
              </a:ext>
            </a:extLst>
          </p:cNvPr>
          <p:cNvSpPr txBox="1"/>
          <p:nvPr/>
        </p:nvSpPr>
        <p:spPr>
          <a:xfrm>
            <a:off x="4027584" y="3499339"/>
            <a:ext cx="1753284" cy="707886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accent1">
                    <a:lumMod val="75000"/>
                  </a:schemeClr>
                </a:solidFill>
              </a:rPr>
              <a:t>Conscious Incompetence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1C58F1B-C4F7-AD4D-845A-73612CD182DF}"/>
              </a:ext>
            </a:extLst>
          </p:cNvPr>
          <p:cNvSpPr txBox="1"/>
          <p:nvPr/>
        </p:nvSpPr>
        <p:spPr>
          <a:xfrm>
            <a:off x="6351918" y="3499338"/>
            <a:ext cx="1621620" cy="707886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accent1">
                    <a:lumMod val="75000"/>
                  </a:schemeClr>
                </a:solidFill>
              </a:rPr>
              <a:t>Conscious Competence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78A9A1-E1BF-0B47-9C0F-45F73C928400}"/>
              </a:ext>
            </a:extLst>
          </p:cNvPr>
          <p:cNvSpPr txBox="1"/>
          <p:nvPr/>
        </p:nvSpPr>
        <p:spPr>
          <a:xfrm>
            <a:off x="8521274" y="3499338"/>
            <a:ext cx="1621620" cy="707886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accent1">
                    <a:lumMod val="75000"/>
                  </a:schemeClr>
                </a:solidFill>
              </a:rPr>
              <a:t>Unconscious Competence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4A99E717-379E-E741-8F12-D69CA2AEAD58}"/>
              </a:ext>
            </a:extLst>
          </p:cNvPr>
          <p:cNvCxnSpPr/>
          <p:nvPr/>
        </p:nvCxnSpPr>
        <p:spPr>
          <a:xfrm>
            <a:off x="3448854" y="3859078"/>
            <a:ext cx="578730" cy="0"/>
          </a:xfrm>
          <a:prstGeom prst="straightConnector1">
            <a:avLst/>
          </a:prstGeom>
          <a:ln w="28575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976D0F77-1C0D-1D4A-84A9-89B6E9AE583C}"/>
              </a:ext>
            </a:extLst>
          </p:cNvPr>
          <p:cNvCxnSpPr/>
          <p:nvPr/>
        </p:nvCxnSpPr>
        <p:spPr>
          <a:xfrm>
            <a:off x="5780868" y="3859078"/>
            <a:ext cx="578730" cy="0"/>
          </a:xfrm>
          <a:prstGeom prst="straightConnector1">
            <a:avLst/>
          </a:prstGeom>
          <a:ln w="28575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AC7C593E-2C68-0E4B-9788-BC95D78D280D}"/>
              </a:ext>
            </a:extLst>
          </p:cNvPr>
          <p:cNvCxnSpPr/>
          <p:nvPr/>
        </p:nvCxnSpPr>
        <p:spPr>
          <a:xfrm>
            <a:off x="7958041" y="3859078"/>
            <a:ext cx="578730" cy="0"/>
          </a:xfrm>
          <a:prstGeom prst="straightConnector1">
            <a:avLst/>
          </a:prstGeom>
          <a:ln w="28575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1905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8"/>
          <p:cNvSpPr txBox="1"/>
          <p:nvPr/>
        </p:nvSpPr>
        <p:spPr>
          <a:xfrm>
            <a:off x="1569850" y="3101066"/>
            <a:ext cx="11569295" cy="1064458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defRPr/>
            </a:pPr>
            <a:endParaRPr lang="en-GB" altLang="en-US" sz="2000" dirty="0">
              <a:solidFill>
                <a:srgbClr val="0070C0"/>
              </a:solidFill>
            </a:endParaRPr>
          </a:p>
          <a:p>
            <a:pPr>
              <a:buFontTx/>
              <a:buAutoNum type="arabicPeriod"/>
              <a:defRPr/>
            </a:pPr>
            <a:endParaRPr lang="en-GB" altLang="en-US" sz="2000" dirty="0">
              <a:solidFill>
                <a:srgbClr val="0070C0"/>
              </a:solidFill>
            </a:endParaRPr>
          </a:p>
          <a:p>
            <a:pPr>
              <a:buFontTx/>
              <a:buAutoNum type="arabicPeriod"/>
              <a:defRPr/>
            </a:pPr>
            <a:endParaRPr lang="en-GB" altLang="en-US" sz="2000" dirty="0">
              <a:solidFill>
                <a:srgbClr val="0070C0"/>
              </a:solidFill>
            </a:endParaRPr>
          </a:p>
          <a:p>
            <a:pPr>
              <a:spcAft>
                <a:spcPts val="0"/>
              </a:spcAft>
            </a:pP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	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6000" b="1" i="1" dirty="0">
                <a:effectLst/>
                <a:ea typeface="Calibri" charset="0"/>
                <a:cs typeface="Times New Roman" charset="0"/>
              </a:rPr>
              <a:t> 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883" y="1521087"/>
            <a:ext cx="5702527" cy="39137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53" y="1521087"/>
            <a:ext cx="5502225" cy="3488795"/>
          </a:xfrm>
          <a:prstGeom prst="rect">
            <a:avLst/>
          </a:prstGeom>
        </p:spPr>
      </p:pic>
      <p:sp>
        <p:nvSpPr>
          <p:cNvPr id="6" name="Text Box 8">
            <a:extLst>
              <a:ext uri="{FF2B5EF4-FFF2-40B4-BE49-F238E27FC236}">
                <a16:creationId xmlns:a16="http://schemas.microsoft.com/office/drawing/2014/main" id="{F450D4B6-7401-DB43-9D7A-8884B858CABF}"/>
              </a:ext>
            </a:extLst>
          </p:cNvPr>
          <p:cNvSpPr txBox="1"/>
          <p:nvPr/>
        </p:nvSpPr>
        <p:spPr>
          <a:xfrm>
            <a:off x="227965" y="0"/>
            <a:ext cx="11865297" cy="857250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GB" sz="5400" b="1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Writing at Key Stage 1 and 2</a:t>
            </a: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		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0682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608" y="2475888"/>
            <a:ext cx="6984218" cy="43821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72" y="193107"/>
            <a:ext cx="7372300" cy="270738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00501" y="3725839"/>
            <a:ext cx="35074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A key element at both Key Stages is the link with reading.</a:t>
            </a:r>
          </a:p>
        </p:txBody>
      </p:sp>
    </p:spTree>
    <p:extLst>
      <p:ext uri="{BB962C8B-B14F-4D97-AF65-F5344CB8AC3E}">
        <p14:creationId xmlns:p14="http://schemas.microsoft.com/office/powerpoint/2010/main" val="37228691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0878" y="1009934"/>
            <a:ext cx="107271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Reading is an absolutely essential part of the whole writing process. </a:t>
            </a:r>
          </a:p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Reading together, reading for pleasure, discussing vocabulary, reading texts in class…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878" y="3256696"/>
            <a:ext cx="3862316" cy="21701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525" y="3912352"/>
            <a:ext cx="4057508" cy="20287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841" y="4304876"/>
            <a:ext cx="3071600" cy="2291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356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780" y="1750069"/>
            <a:ext cx="10066406" cy="20849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408" y="3983689"/>
            <a:ext cx="9565077" cy="2129052"/>
          </a:xfrm>
          <a:prstGeom prst="rect">
            <a:avLst/>
          </a:prstGeom>
        </p:spPr>
      </p:pic>
      <p:sp>
        <p:nvSpPr>
          <p:cNvPr id="5" name="Text Box 8">
            <a:extLst>
              <a:ext uri="{FF2B5EF4-FFF2-40B4-BE49-F238E27FC236}">
                <a16:creationId xmlns:a16="http://schemas.microsoft.com/office/drawing/2014/main" id="{3D9D169B-9A73-654F-ADFC-CF7FEEA06969}"/>
              </a:ext>
            </a:extLst>
          </p:cNvPr>
          <p:cNvSpPr txBox="1"/>
          <p:nvPr/>
        </p:nvSpPr>
        <p:spPr>
          <a:xfrm>
            <a:off x="227965" y="0"/>
            <a:ext cx="11865297" cy="857250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GB" sz="5400" b="1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Writing: What are we looking for?</a:t>
            </a: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		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424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1543" y="980455"/>
            <a:ext cx="1130034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800" dirty="0">
              <a:solidFill>
                <a:schemeClr val="accent5">
                  <a:lumMod val="75000"/>
                </a:schemeClr>
              </a:solidFill>
            </a:endParaRPr>
          </a:p>
          <a:p>
            <a:pPr algn="just"/>
            <a:r>
              <a:rPr lang="en-GB" sz="4000" dirty="0">
                <a:solidFill>
                  <a:schemeClr val="accent5">
                    <a:lumMod val="75000"/>
                  </a:schemeClr>
                </a:solidFill>
              </a:rPr>
              <a:t>Writer’s at Greater Depth do not just tick the boxes and follow a set of success criteria. </a:t>
            </a:r>
          </a:p>
          <a:p>
            <a:pPr algn="just"/>
            <a:endParaRPr lang="en-GB" sz="4000" dirty="0">
              <a:solidFill>
                <a:schemeClr val="accent5">
                  <a:lumMod val="75000"/>
                </a:schemeClr>
              </a:solidFill>
            </a:endParaRPr>
          </a:p>
          <a:p>
            <a:pPr algn="just"/>
            <a:r>
              <a:rPr lang="en-GB" sz="4000" dirty="0">
                <a:solidFill>
                  <a:schemeClr val="accent5">
                    <a:lumMod val="75000"/>
                  </a:schemeClr>
                </a:solidFill>
              </a:rPr>
              <a:t>They have an understanding of how and why language is used and exercise control over their use of it. </a:t>
            </a:r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B5109106-9DDD-1046-89CE-9882F89CE645}"/>
              </a:ext>
            </a:extLst>
          </p:cNvPr>
          <p:cNvSpPr txBox="1"/>
          <p:nvPr/>
        </p:nvSpPr>
        <p:spPr>
          <a:xfrm>
            <a:off x="227965" y="0"/>
            <a:ext cx="11865297" cy="857250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GB" sz="5400" b="1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Control and Intent</a:t>
            </a: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 		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497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849" y="829511"/>
            <a:ext cx="1076808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800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en-GB" sz="28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Writing: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Read with your child and discuss the book – words, character, writer’s style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Visit/join a library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Encourage “free writing”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Work with your child on their additional home-learning projects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Support with grammar tasks </a:t>
            </a:r>
          </a:p>
          <a:p>
            <a:pPr marL="514350" indent="-514350">
              <a:buFont typeface="+mj-lt"/>
              <a:buAutoNum type="arabicPeriod"/>
            </a:pPr>
            <a:endParaRPr lang="en-GB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7CE030BE-3094-E14F-B377-A935CF0474A4}"/>
              </a:ext>
            </a:extLst>
          </p:cNvPr>
          <p:cNvSpPr txBox="1"/>
          <p:nvPr/>
        </p:nvSpPr>
        <p:spPr>
          <a:xfrm>
            <a:off x="227965" y="0"/>
            <a:ext cx="11865297" cy="857250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GB" sz="5400" b="1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How Can I Help My Child</a:t>
            </a:r>
            <a:r>
              <a:rPr lang="en-GB" sz="6000" b="1" dirty="0">
                <a:solidFill>
                  <a:srgbClr val="1B4B77"/>
                </a:solidFill>
                <a:ea typeface="Calibri" charset="0"/>
                <a:cs typeface="Times New Roman" charset="0"/>
              </a:rPr>
              <a:t>?</a:t>
            </a:r>
            <a:r>
              <a:rPr lang="en-GB" sz="6000" dirty="0">
                <a:solidFill>
                  <a:srgbClr val="1B4B77"/>
                </a:solidFill>
                <a:effectLst/>
                <a:ea typeface="Calibri" charset="0"/>
                <a:cs typeface="Times New Roman" charset="0"/>
              </a:rPr>
              <a:t>		</a:t>
            </a:r>
            <a:endParaRPr lang="en-US" sz="6000" dirty="0">
              <a:effectLst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534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1594</TotalTime>
  <Words>446</Words>
  <Application>Microsoft Office PowerPoint</Application>
  <PresentationFormat>Widescreen</PresentationFormat>
  <Paragraphs>91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Microsoft Yi Baiti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Alastair Haywood</dc:creator>
  <cp:lastModifiedBy>Miss Savill</cp:lastModifiedBy>
  <cp:revision>62</cp:revision>
  <cp:lastPrinted>2018-05-17T16:42:43Z</cp:lastPrinted>
  <dcterms:created xsi:type="dcterms:W3CDTF">2016-09-05T18:28:52Z</dcterms:created>
  <dcterms:modified xsi:type="dcterms:W3CDTF">2023-11-15T12:04:01Z</dcterms:modified>
</cp:coreProperties>
</file>