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08" r:id="rId1"/>
  </p:sldMasterIdLst>
  <p:notesMasterIdLst>
    <p:notesMasterId r:id="rId14"/>
  </p:notesMasterIdLst>
  <p:sldIdLst>
    <p:sldId id="256" r:id="rId2"/>
    <p:sldId id="258" r:id="rId3"/>
    <p:sldId id="257" r:id="rId4"/>
    <p:sldId id="262" r:id="rId5"/>
    <p:sldId id="259" r:id="rId6"/>
    <p:sldId id="263" r:id="rId7"/>
    <p:sldId id="260" r:id="rId8"/>
    <p:sldId id="261" r:id="rId9"/>
    <p:sldId id="266" r:id="rId10"/>
    <p:sldId id="267" r:id="rId11"/>
    <p:sldId id="265" r:id="rId12"/>
    <p:sldId id="264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85" d="100"/>
          <a:sy n="85" d="100"/>
        </p:scale>
        <p:origin x="360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20" d="100"/>
          <a:sy n="120" d="100"/>
        </p:scale>
        <p:origin x="348" y="-151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AC2A8F-5250-43D3-8F9D-FBBECFE53265}" type="datetimeFigureOut">
              <a:rPr lang="en-GB" smtClean="0"/>
              <a:pPr/>
              <a:t>27/09/2023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1F1109-8F3F-4F6F-91E2-7C64F72F571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44929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91F1109-8F3F-4F6F-91E2-7C64F72F571A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66841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91F1109-8F3F-4F6F-91E2-7C64F72F571A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87563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91F1109-8F3F-4F6F-91E2-7C64F72F571A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35709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91F1109-8F3F-4F6F-91E2-7C64F72F571A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84100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91F1109-8F3F-4F6F-91E2-7C64F72F571A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35709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 module over 4 days</a:t>
            </a:r>
          </a:p>
          <a:p>
            <a:endParaRPr lang="en-GB" dirty="0"/>
          </a:p>
          <a:p>
            <a:r>
              <a:rPr lang="en-GB" dirty="0"/>
              <a:t>As children progress you could move to q modules over 3 days.</a:t>
            </a:r>
          </a:p>
          <a:p>
            <a:endParaRPr lang="en-GB" dirty="0"/>
          </a:p>
          <a:p>
            <a:r>
              <a:rPr lang="en-GB" dirty="0"/>
              <a:t>You will notice children read the text three times – this is build stamina, prosody and comprehension.  </a:t>
            </a:r>
          </a:p>
          <a:p>
            <a:endParaRPr lang="en-GB" dirty="0"/>
          </a:p>
          <a:p>
            <a:r>
              <a:rPr lang="en-GB" dirty="0"/>
              <a:t>By the third read children are not having to decode the words, this reduces the cognitive load and there children can start to comprehend what they have read.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585801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CHILDREN WILL LEARN:</a:t>
            </a:r>
          </a:p>
          <a:p>
            <a:endParaRPr lang="en-GB" dirty="0"/>
          </a:p>
          <a:p>
            <a:r>
              <a:rPr lang="en-GB" dirty="0"/>
              <a:t>Sound is the smallest unit of sound that we can hear of speak.</a:t>
            </a:r>
          </a:p>
          <a:p>
            <a:endParaRPr lang="en-GB" dirty="0"/>
          </a:p>
          <a:p>
            <a:r>
              <a:rPr lang="en-GB" dirty="0"/>
              <a:t>Grapheme indicates the written version of the sound.</a:t>
            </a:r>
          </a:p>
          <a:p>
            <a:endParaRPr lang="en-GB" dirty="0"/>
          </a:p>
          <a:p>
            <a:r>
              <a:rPr lang="en-GB" dirty="0"/>
              <a:t>Speech sound – changes meaning of word e.g. man if you swop the m for a p becomes pan.</a:t>
            </a:r>
          </a:p>
          <a:p>
            <a:endParaRPr lang="en-GB" dirty="0"/>
          </a:p>
          <a:p>
            <a:r>
              <a:rPr lang="en-GB" dirty="0"/>
              <a:t>c in cat</a:t>
            </a:r>
          </a:p>
          <a:p>
            <a:r>
              <a:rPr lang="en-GB" dirty="0"/>
              <a:t>ay in day</a:t>
            </a:r>
          </a:p>
          <a:p>
            <a:r>
              <a:rPr lang="en-GB" dirty="0" err="1"/>
              <a:t>igh</a:t>
            </a:r>
            <a:r>
              <a:rPr lang="en-GB" dirty="0"/>
              <a:t> in night</a:t>
            </a:r>
          </a:p>
          <a:p>
            <a:r>
              <a:rPr lang="en-GB" dirty="0" err="1"/>
              <a:t>ough</a:t>
            </a:r>
            <a:r>
              <a:rPr lang="en-GB" dirty="0"/>
              <a:t> in thought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91F1109-8F3F-4F6F-91E2-7C64F72F571A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35709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301625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3503153"/>
            <a:ext cx="5486400" cy="5032208"/>
          </a:xfrm>
        </p:spPr>
        <p:txBody>
          <a:bodyPr/>
          <a:lstStyle/>
          <a:p>
            <a:r>
              <a:rPr lang="en-GB" dirty="0"/>
              <a:t>Hand out sounds sheets</a:t>
            </a:r>
          </a:p>
          <a:p>
            <a:endParaRPr lang="en-GB" dirty="0"/>
          </a:p>
          <a:p>
            <a:r>
              <a:rPr lang="en-GB" dirty="0" err="1"/>
              <a:t>Ffffff</a:t>
            </a:r>
            <a:r>
              <a:rPr lang="en-GB" dirty="0"/>
              <a:t>, </a:t>
            </a:r>
            <a:r>
              <a:rPr lang="en-GB" dirty="0" err="1"/>
              <a:t>llllll</a:t>
            </a:r>
            <a:endParaRPr lang="en-GB" dirty="0"/>
          </a:p>
          <a:p>
            <a:endParaRPr lang="en-GB" dirty="0"/>
          </a:p>
          <a:p>
            <a:r>
              <a:rPr lang="en-GB" dirty="0" err="1"/>
              <a:t>Bbbbbbbb</a:t>
            </a:r>
            <a:r>
              <a:rPr lang="en-GB" dirty="0"/>
              <a:t>, </a:t>
            </a:r>
            <a:r>
              <a:rPr lang="en-GB" dirty="0" err="1"/>
              <a:t>ccccccc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Sounds talk – teacher sounds it out and the children blend it.</a:t>
            </a:r>
          </a:p>
          <a:p>
            <a:r>
              <a:rPr lang="en-GB" dirty="0"/>
              <a:t>Teacher says C-a-t child says cat</a:t>
            </a:r>
          </a:p>
          <a:p>
            <a:endParaRPr lang="en-GB" dirty="0"/>
          </a:p>
          <a:p>
            <a:r>
              <a:rPr lang="en-GB" dirty="0"/>
              <a:t>Best friends – combined of 2 or 3 letters representing one sounds e.g. ck, </a:t>
            </a:r>
            <a:r>
              <a:rPr lang="en-GB" dirty="0" err="1"/>
              <a:t>sh</a:t>
            </a:r>
            <a:r>
              <a:rPr lang="en-GB" dirty="0"/>
              <a:t>, </a:t>
            </a:r>
            <a:r>
              <a:rPr lang="en-GB" dirty="0" err="1"/>
              <a:t>ph</a:t>
            </a:r>
            <a:r>
              <a:rPr lang="en-GB" dirty="0"/>
              <a:t> a-e.</a:t>
            </a:r>
          </a:p>
          <a:p>
            <a:endParaRPr lang="en-GB" dirty="0"/>
          </a:p>
          <a:p>
            <a:r>
              <a:rPr lang="en-GB" dirty="0"/>
              <a:t>Green words – words with common graphemes and always taught using sound-blending</a:t>
            </a:r>
          </a:p>
          <a:p>
            <a:endParaRPr lang="en-GB" dirty="0"/>
          </a:p>
          <a:p>
            <a:r>
              <a:rPr lang="en-GB" dirty="0"/>
              <a:t>Red words – (tricky words) – they can not be sounded out and need to be learned through sight reading.</a:t>
            </a:r>
          </a:p>
          <a:p>
            <a:endParaRPr lang="en-GB" dirty="0"/>
          </a:p>
          <a:p>
            <a:r>
              <a:rPr lang="en-GB" b="1" dirty="0"/>
              <a:t>ACTIVITY 1 </a:t>
            </a:r>
            <a:r>
              <a:rPr lang="en-GB" dirty="0"/>
              <a:t>– pair up with someone who is an expert if you are less confident.  Start by sorting the set 2 and 3 sounds in to piles by set and say the sounds as you do it.</a:t>
            </a:r>
          </a:p>
          <a:p>
            <a:endParaRPr lang="en-GB" dirty="0"/>
          </a:p>
          <a:p>
            <a:r>
              <a:rPr lang="en-GB" b="1" dirty="0"/>
              <a:t>ACTIVITY 2 </a:t>
            </a:r>
            <a:r>
              <a:rPr lang="en-GB" dirty="0"/>
              <a:t>– Can you now sort the green and the red words into piles?</a:t>
            </a:r>
          </a:p>
          <a:p>
            <a:endParaRPr lang="en-GB" dirty="0"/>
          </a:p>
          <a:p>
            <a:r>
              <a:rPr lang="en-GB" b="1" dirty="0"/>
              <a:t>ACTIVITY 3 </a:t>
            </a:r>
            <a:r>
              <a:rPr lang="en-GB" dirty="0"/>
              <a:t>– Underline the best friends!</a:t>
            </a:r>
          </a:p>
          <a:p>
            <a:endParaRPr lang="en-GB" dirty="0"/>
          </a:p>
          <a:p>
            <a:r>
              <a:rPr lang="en-GB" b="1" dirty="0"/>
              <a:t>ACTIVITY 4 - </a:t>
            </a:r>
            <a:r>
              <a:rPr lang="en-GB" dirty="0"/>
              <a:t>Practice using sound talk </a:t>
            </a:r>
          </a:p>
          <a:p>
            <a:endParaRPr lang="en-GB" dirty="0"/>
          </a:p>
          <a:p>
            <a:r>
              <a:rPr lang="en-GB" b="1" dirty="0"/>
              <a:t>Activity 5 </a:t>
            </a:r>
            <a:r>
              <a:rPr lang="en-GB" dirty="0"/>
              <a:t>– Circle the sounds which make the red words tricky!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91F1109-8F3F-4F6F-91E2-7C64F72F571A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78085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Daily speed sound practice</a:t>
            </a:r>
            <a:r>
              <a:rPr lang="en-GB" dirty="0"/>
              <a:t>. Module 16 is set 2 and 3.</a:t>
            </a:r>
          </a:p>
          <a:p>
            <a:endParaRPr lang="en-GB" dirty="0"/>
          </a:p>
          <a:p>
            <a:r>
              <a:rPr lang="en-GB" dirty="0"/>
              <a:t>Use your cards to practice this.</a:t>
            </a:r>
          </a:p>
          <a:p>
            <a:r>
              <a:rPr lang="en-GB" dirty="0"/>
              <a:t>Jumble them up!</a:t>
            </a:r>
          </a:p>
          <a:p>
            <a:endParaRPr lang="en-GB" dirty="0"/>
          </a:p>
          <a:p>
            <a:r>
              <a:rPr lang="en-GB" dirty="0"/>
              <a:t>Turn to Page 2 – </a:t>
            </a:r>
            <a:r>
              <a:rPr lang="en-GB" b="1" dirty="0"/>
              <a:t>Speed Sounds</a:t>
            </a:r>
          </a:p>
          <a:p>
            <a:endParaRPr lang="en-GB" b="1" dirty="0"/>
          </a:p>
          <a:p>
            <a:r>
              <a:rPr lang="en-GB" b="1" dirty="0"/>
              <a:t>Introduce </a:t>
            </a:r>
            <a:r>
              <a:rPr lang="en-GB" b="1" dirty="0" err="1"/>
              <a:t>ea</a:t>
            </a:r>
            <a:r>
              <a:rPr lang="en-GB" b="1" dirty="0"/>
              <a:t> and (</a:t>
            </a:r>
            <a:r>
              <a:rPr lang="en-GB" b="1" dirty="0" err="1"/>
              <a:t>ee</a:t>
            </a:r>
            <a:r>
              <a:rPr lang="en-GB" b="1" dirty="0"/>
              <a:t>) as the new sounds- </a:t>
            </a:r>
          </a:p>
          <a:p>
            <a:r>
              <a:rPr lang="en-GB" b="1" dirty="0" err="1"/>
              <a:t>ea</a:t>
            </a:r>
            <a:r>
              <a:rPr lang="en-GB" b="1" dirty="0"/>
              <a:t> cup of tea and </a:t>
            </a:r>
          </a:p>
          <a:p>
            <a:r>
              <a:rPr lang="en-GB" b="1" dirty="0" err="1"/>
              <a:t>ee</a:t>
            </a:r>
            <a:r>
              <a:rPr lang="en-GB" b="1" dirty="0"/>
              <a:t> what can you see.</a:t>
            </a:r>
          </a:p>
          <a:p>
            <a:endParaRPr lang="en-GB" dirty="0"/>
          </a:p>
          <a:p>
            <a:r>
              <a:rPr lang="en-GB" dirty="0"/>
              <a:t>Explain that all sounds in a box are the same</a:t>
            </a:r>
          </a:p>
          <a:p>
            <a:endParaRPr lang="en-GB" dirty="0"/>
          </a:p>
          <a:p>
            <a:r>
              <a:rPr lang="en-GB" dirty="0"/>
              <a:t>Point and ask child to say the sound especially the circled sounds.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91F1109-8F3F-4F6F-91E2-7C64F72F571A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41439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Green words</a:t>
            </a:r>
          </a:p>
          <a:p>
            <a:r>
              <a:rPr lang="en-GB" dirty="0"/>
              <a:t>Best friends</a:t>
            </a:r>
          </a:p>
          <a:p>
            <a:r>
              <a:rPr lang="en-GB" dirty="0"/>
              <a:t>Sound talk</a:t>
            </a:r>
          </a:p>
          <a:p>
            <a:r>
              <a:rPr lang="en-GB" dirty="0"/>
              <a:t>Read the word.</a:t>
            </a:r>
          </a:p>
          <a:p>
            <a:endParaRPr lang="en-GB" dirty="0"/>
          </a:p>
          <a:p>
            <a:endParaRPr lang="en-GB" dirty="0"/>
          </a:p>
          <a:p>
            <a:r>
              <a:rPr lang="en-GB" b="1" dirty="0"/>
              <a:t>Red words</a:t>
            </a:r>
          </a:p>
          <a:p>
            <a:r>
              <a:rPr lang="en-GB" dirty="0"/>
              <a:t>Recap the previously taught red words.</a:t>
            </a:r>
          </a:p>
          <a:p>
            <a:endParaRPr lang="en-GB" dirty="0"/>
          </a:p>
          <a:p>
            <a:r>
              <a:rPr lang="en-GB" b="1" dirty="0"/>
              <a:t>Introduce new red words</a:t>
            </a:r>
          </a:p>
          <a:p>
            <a:r>
              <a:rPr lang="en-GB" dirty="0"/>
              <a:t>Say the word – ask the children to repeat it.</a:t>
            </a:r>
          </a:p>
          <a:p>
            <a:r>
              <a:rPr lang="en-GB" dirty="0"/>
              <a:t>Point to the card and say the sounds you can hear s-e-d</a:t>
            </a:r>
          </a:p>
          <a:p>
            <a:r>
              <a:rPr lang="en-GB" dirty="0"/>
              <a:t>Point out the tricky part of the word</a:t>
            </a:r>
          </a:p>
          <a:p>
            <a:r>
              <a:rPr lang="en-GB" dirty="0"/>
              <a:t>Ask children to read again.</a:t>
            </a:r>
          </a:p>
          <a:p>
            <a:endParaRPr lang="en-GB" dirty="0"/>
          </a:p>
          <a:p>
            <a:r>
              <a:rPr lang="en-GB" b="1" dirty="0"/>
              <a:t>Challenge words</a:t>
            </a:r>
          </a:p>
          <a:p>
            <a:r>
              <a:rPr lang="en-GB" dirty="0"/>
              <a:t>Few extra words from the story with sounds they may not have learnt yet.</a:t>
            </a:r>
          </a:p>
          <a:p>
            <a:r>
              <a:rPr lang="en-GB" dirty="0"/>
              <a:t>Ask I they know any words</a:t>
            </a:r>
          </a:p>
          <a:p>
            <a:r>
              <a:rPr lang="en-GB" dirty="0"/>
              <a:t>Read each word to them and they repeat (my turn, you turn)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91F1109-8F3F-4F6F-91E2-7C64F72F571A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09466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91F1109-8F3F-4F6F-91E2-7C64F72F571A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83299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Anthologies – provide further practice.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91F1109-8F3F-4F6F-91E2-7C64F72F571A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57737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smtClean="0"/>
              <a:pPr/>
              <a:t>9/27/2023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97523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smtClean="0"/>
              <a:pPr/>
              <a:t>9/27/2023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76369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smtClean="0"/>
              <a:pPr/>
              <a:t>9/27/2023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85508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smtClean="0"/>
              <a:pPr/>
              <a:t>9/27/2023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80410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smtClean="0"/>
              <a:pPr/>
              <a:t>9/27/2023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055842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smtClean="0"/>
              <a:pPr/>
              <a:t>9/27/2023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46746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smtClean="0"/>
              <a:pPr/>
              <a:t>9/27/2023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51527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smtClean="0"/>
              <a:pPr/>
              <a:t>9/27/2023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82068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smtClean="0"/>
              <a:pPr/>
              <a:t>9/27/2023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84940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smtClean="0"/>
              <a:pPr/>
              <a:t>9/27/2023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5267659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smtClean="0"/>
              <a:pPr/>
              <a:t>9/27/2023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32988994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smtClean="0"/>
              <a:pPr/>
              <a:t>9/27/2023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4856236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smtClean="0"/>
              <a:pPr/>
              <a:t>9/27/2023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36054135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smtClean="0"/>
              <a:pPr/>
              <a:t>9/27/2023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2595226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smtClean="0"/>
              <a:pPr/>
              <a:t>9/27/2023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40732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smtClean="0"/>
              <a:pPr/>
              <a:t>9/27/2023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6995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smtClean="0"/>
              <a:pPr/>
              <a:t>9/27/2023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7963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uthmiskin.com/programmes/fresh-start/about/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A7F506-CB51-438C-BEAB-2ACD698C7CF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err="1"/>
              <a:t>RWInc</a:t>
            </a:r>
            <a:r>
              <a:rPr lang="en-GB" dirty="0"/>
              <a:t>. Fresh Start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34D94D2-FF4A-4765-B26A-C0B3A68934E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93901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E1158F-12EC-4A03-9C00-5273EF00C4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What is Fresh Start?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F81537-4EAB-4759-AB6B-A013B11EA9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930400"/>
            <a:ext cx="8596668" cy="38807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200" b="1" i="1" dirty="0"/>
              <a:t>Read Write Inc. Fresh Start rescues students aged 9 and above who are reading below age-related expectations (including children with SENs), using a phonics-based approach. It enables them to become confident, fluent readers, who can access the wider curriculum.</a:t>
            </a:r>
          </a:p>
          <a:p>
            <a:pPr marL="0" indent="0" algn="ctr">
              <a:buNone/>
            </a:pPr>
            <a:endParaRPr lang="en-US" sz="3200" b="1" i="1" dirty="0"/>
          </a:p>
          <a:p>
            <a:pPr marL="0" indent="0" algn="ctr">
              <a:buNone/>
            </a:pPr>
            <a:endParaRPr lang="en-US" sz="2800" i="1" dirty="0"/>
          </a:p>
        </p:txBody>
      </p:sp>
    </p:spTree>
    <p:extLst>
      <p:ext uri="{BB962C8B-B14F-4D97-AF65-F5344CB8AC3E}">
        <p14:creationId xmlns:p14="http://schemas.microsoft.com/office/powerpoint/2010/main" val="8534373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E1158F-12EC-4A03-9C00-5273EF00C4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How does Fresh Start work?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F81537-4EAB-4759-AB6B-A013B11EA9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930400"/>
            <a:ext cx="3533741" cy="388077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sz="2800" i="1" dirty="0"/>
              <a:t>Fresh start is made up of 33 Modules workbooks.</a:t>
            </a:r>
          </a:p>
          <a:p>
            <a:pPr marL="0" indent="0">
              <a:buNone/>
            </a:pPr>
            <a:endParaRPr lang="en-US" sz="2800" i="1" dirty="0"/>
          </a:p>
          <a:p>
            <a:pPr marL="0" indent="0">
              <a:buNone/>
            </a:pPr>
            <a:endParaRPr lang="en-US" sz="2800" i="1" dirty="0"/>
          </a:p>
          <a:p>
            <a:pPr marL="0" indent="0">
              <a:buNone/>
            </a:pPr>
            <a:endParaRPr lang="en-US" sz="2800" i="1" dirty="0"/>
          </a:p>
          <a:p>
            <a:pPr marL="0" indent="0">
              <a:buNone/>
            </a:pPr>
            <a:r>
              <a:rPr lang="en-US" sz="2800" i="1" dirty="0"/>
              <a:t>There are 7 Anthologies that allow for further practice.</a:t>
            </a:r>
          </a:p>
        </p:txBody>
      </p:sp>
      <p:sp>
        <p:nvSpPr>
          <p:cNvPr id="2050" name="AutoShape 2" descr="Read Write Inc. Fresh Start: Modules 26-33 - Mixed Pack of 8: Amazon.co.uk:  Munton, Gill, Archbold, Tim, Miskin, Ruth: 9780198398721: Book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2" name="Picture 4" descr="Read Write Inc Fresh Start - Phonics for Secondary | Resources For Schools  | Badger Learni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83254" y="3907757"/>
            <a:ext cx="1800225" cy="2543175"/>
          </a:xfrm>
          <a:prstGeom prst="rect">
            <a:avLst/>
          </a:prstGeom>
          <a:noFill/>
        </p:spPr>
      </p:pic>
      <p:pic>
        <p:nvPicPr>
          <p:cNvPr id="2054" name="Picture 6" descr="Fresh Start Module 2-25 | Teaching Resource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83254" y="1270000"/>
            <a:ext cx="1781175" cy="2571751"/>
          </a:xfrm>
          <a:prstGeom prst="rect">
            <a:avLst/>
          </a:prstGeom>
          <a:noFill/>
        </p:spPr>
      </p:pic>
      <p:pic>
        <p:nvPicPr>
          <p:cNvPr id="8" name="Picture 7" descr="00002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05597" y="164241"/>
            <a:ext cx="4591274" cy="6515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70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C2955A-80A0-4AD3-8FBF-AB853D2628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Assessment – where to start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77009B-90E0-4C5F-9475-D27C91DB3F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Before children start their fresh start journey they are assessed to see where their starting point is.</a:t>
            </a:r>
          </a:p>
          <a:p>
            <a:r>
              <a:rPr lang="en-GB" dirty="0"/>
              <a:t>Assessments are in the hand book and can also be                                     downloaded from Oxford Owl.</a:t>
            </a:r>
          </a:p>
          <a:p>
            <a:endParaRPr lang="en-GB" dirty="0"/>
          </a:p>
          <a:p>
            <a:r>
              <a:rPr lang="en-GB" dirty="0"/>
              <a:t>The assessment determines whether the child is                                                    struggling with word reading (decoding), language                                         comprehension or both.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9BB1920-E4F1-4124-A432-1CEB1D8D11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7489742" y="2155741"/>
            <a:ext cx="4115481" cy="528903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1426608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E1158F-12EC-4A03-9C00-5273EF00C4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7975" y="58737"/>
            <a:ext cx="4504266" cy="1320800"/>
          </a:xfrm>
        </p:spPr>
        <p:txBody>
          <a:bodyPr/>
          <a:lstStyle/>
          <a:p>
            <a:r>
              <a:rPr lang="en-GB" b="1" dirty="0"/>
              <a:t>Overview of sound teaching sequence</a:t>
            </a:r>
          </a:p>
        </p:txBody>
      </p:sp>
      <p:sp>
        <p:nvSpPr>
          <p:cNvPr id="2050" name="AutoShape 2" descr="Read Write Inc. Fresh Start: Modules 26-33 - Mixed Pack of 8: Amazon.co.uk:  Munton, Gill, Archbold, Tim, Miskin, Ruth: 9780198398721: Book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" name="Picture 7" descr="00001.jpg"/>
          <p:cNvPicPr>
            <a:picLocks noChangeAspect="1"/>
          </p:cNvPicPr>
          <p:nvPr/>
        </p:nvPicPr>
        <p:blipFill rotWithShape="1">
          <a:blip r:embed="rId3"/>
          <a:srcRect t="52223" b="2592"/>
          <a:stretch/>
        </p:blipFill>
        <p:spPr>
          <a:xfrm>
            <a:off x="5476142" y="160338"/>
            <a:ext cx="6560283" cy="4183062"/>
          </a:xfrm>
          <a:prstGeom prst="rect">
            <a:avLst/>
          </a:prstGeom>
        </p:spPr>
      </p:pic>
      <p:pic>
        <p:nvPicPr>
          <p:cNvPr id="6" name="Picture 5" descr="00001.jpg">
            <a:extLst>
              <a:ext uri="{FF2B5EF4-FFF2-40B4-BE49-F238E27FC236}">
                <a16:creationId xmlns:a16="http://schemas.microsoft.com/office/drawing/2014/main" id="{F02E0D30-369F-465A-9B22-C11BA89A174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222" b="53889"/>
          <a:stretch/>
        </p:blipFill>
        <p:spPr>
          <a:xfrm>
            <a:off x="155575" y="2501900"/>
            <a:ext cx="6938598" cy="429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7041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12E80B-E908-402B-BF28-CA60C15304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the sessions run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6A5269-86C3-49F7-942E-FB69CB68BE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Sessions can be 1:1 or small group.</a:t>
            </a:r>
          </a:p>
          <a:p>
            <a:r>
              <a:rPr lang="en-GB" dirty="0"/>
              <a:t>They should take 20 mins a session.</a:t>
            </a:r>
          </a:p>
          <a:p>
            <a:r>
              <a:rPr lang="en-GB" dirty="0"/>
              <a:t>Children learn two new sounds each day.</a:t>
            </a:r>
          </a:p>
          <a:p>
            <a:r>
              <a:rPr lang="en-GB" dirty="0"/>
              <a:t>All lessons are broken down in the handbook.</a:t>
            </a:r>
          </a:p>
          <a:p>
            <a:r>
              <a:rPr lang="en-GB" dirty="0"/>
              <a:t>All resources for each module can be downloaded                              f             from Oxford Owl.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09BCC7C-4C31-4434-9D32-2664F0A7419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126" t="8254" r="37179" b="5080"/>
          <a:stretch/>
        </p:blipFill>
        <p:spPr>
          <a:xfrm rot="16200000">
            <a:off x="7219089" y="-1564646"/>
            <a:ext cx="2875416" cy="646081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F9B3D7E-F917-43CE-8234-CDCAB99677F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864" t="9400" r="13615" b="17266"/>
          <a:stretch/>
        </p:blipFill>
        <p:spPr>
          <a:xfrm rot="16200000">
            <a:off x="6980464" y="2442166"/>
            <a:ext cx="3706590" cy="5029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4197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E1158F-12EC-4A03-9C00-5273EF00C4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Learn the Sound System</a:t>
            </a:r>
          </a:p>
        </p:txBody>
      </p:sp>
      <p:sp>
        <p:nvSpPr>
          <p:cNvPr id="2050" name="AutoShape 2" descr="Read Write Inc. Fresh Start: Modules 26-33 - Mixed Pack of 8: Amazon.co.uk:  Munton, Gill, Archbold, Tim, Miskin, Ruth: 9780198398721: Book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There are 44 speech sounds</a:t>
            </a:r>
          </a:p>
          <a:p>
            <a:pPr lvl="1"/>
            <a:r>
              <a:rPr lang="en-GB" dirty="0"/>
              <a:t>20 vowel sounds and 24 consonant sounds</a:t>
            </a:r>
          </a:p>
          <a:p>
            <a:pPr lvl="1"/>
            <a:r>
              <a:rPr lang="en-GB" dirty="0"/>
              <a:t>Speech sound</a:t>
            </a:r>
          </a:p>
          <a:p>
            <a:r>
              <a:rPr lang="en-GB" dirty="0"/>
              <a:t>We only have 26 letters in the alphabet to write all the 44 speech sounds</a:t>
            </a:r>
          </a:p>
          <a:p>
            <a:pPr lvl="1"/>
            <a:r>
              <a:rPr lang="en-GB" dirty="0"/>
              <a:t>Sounds are sometimes one, two, three or four letters.</a:t>
            </a:r>
          </a:p>
          <a:p>
            <a:pPr lvl="1"/>
            <a:endParaRPr lang="en-GB" dirty="0"/>
          </a:p>
          <a:p>
            <a:pPr lvl="1"/>
            <a:r>
              <a:rPr lang="en-GB" dirty="0"/>
              <a:t>c in cat</a:t>
            </a:r>
          </a:p>
          <a:p>
            <a:pPr lvl="1"/>
            <a:r>
              <a:rPr lang="en-GB" dirty="0"/>
              <a:t>ay in day</a:t>
            </a:r>
          </a:p>
          <a:p>
            <a:pPr lvl="1"/>
            <a:r>
              <a:rPr lang="en-GB" dirty="0" err="1"/>
              <a:t>igh</a:t>
            </a:r>
            <a:r>
              <a:rPr lang="en-GB" dirty="0"/>
              <a:t> in night</a:t>
            </a:r>
          </a:p>
          <a:p>
            <a:pPr lvl="1"/>
            <a:r>
              <a:rPr lang="en-GB" dirty="0" err="1"/>
              <a:t>ough</a:t>
            </a:r>
            <a:r>
              <a:rPr lang="en-GB" dirty="0"/>
              <a:t> in thought</a:t>
            </a:r>
          </a:p>
          <a:p>
            <a:endParaRPr lang="en-GB" dirty="0"/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27041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E1158F-12EC-4A03-9C00-5273EF00C4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Learn the Speed Sounds</a:t>
            </a:r>
          </a:p>
        </p:txBody>
      </p:sp>
      <p:sp>
        <p:nvSpPr>
          <p:cNvPr id="2050" name="AutoShape 2" descr="Read Write Inc. Fresh Start: Modules 26-33 - Mixed Pack of 8: Amazon.co.uk:  Munton, Gill, Archbold, Tim, Miskin, Ruth: 9780198398721: Book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677334" y="1556445"/>
            <a:ext cx="8596668" cy="5105612"/>
          </a:xfrm>
        </p:spPr>
        <p:txBody>
          <a:bodyPr>
            <a:normAutofit/>
          </a:bodyPr>
          <a:lstStyle/>
          <a:p>
            <a:r>
              <a:rPr lang="en-GB" dirty="0"/>
              <a:t>Set 1</a:t>
            </a:r>
          </a:p>
          <a:p>
            <a:r>
              <a:rPr lang="en-GB" dirty="0"/>
              <a:t>Set 2</a:t>
            </a:r>
          </a:p>
          <a:p>
            <a:r>
              <a:rPr lang="en-GB" dirty="0"/>
              <a:t>Set 3</a:t>
            </a:r>
          </a:p>
          <a:p>
            <a:r>
              <a:rPr lang="en-GB" dirty="0"/>
              <a:t>Consonant sounds – stretchy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Consonant sounds – bouncy</a:t>
            </a:r>
          </a:p>
          <a:p>
            <a:r>
              <a:rPr lang="en-GB" dirty="0"/>
              <a:t>Sounds talk </a:t>
            </a:r>
          </a:p>
          <a:p>
            <a:r>
              <a:rPr lang="en-GB" dirty="0"/>
              <a:t>Best friends</a:t>
            </a:r>
          </a:p>
          <a:p>
            <a:r>
              <a:rPr lang="en-GB" dirty="0"/>
              <a:t>Green words</a:t>
            </a:r>
          </a:p>
          <a:p>
            <a:r>
              <a:rPr lang="en-GB" dirty="0"/>
              <a:t>Red words</a:t>
            </a:r>
          </a:p>
          <a:p>
            <a:endParaRPr lang="en-GB" dirty="0"/>
          </a:p>
          <a:p>
            <a:endParaRPr lang="en-GB" dirty="0"/>
          </a:p>
          <a:p>
            <a:pPr lvl="1"/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004CDA-80A0-45EF-9681-A52D2A318D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50417" y="1781540"/>
            <a:ext cx="6910971" cy="15462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C0A26C4-8297-423F-B919-61F999D4FA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93573" y="3545880"/>
            <a:ext cx="6824657" cy="1451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7872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0AEAC-93F4-4C15-BE5F-1F100FE0F0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4969933" cy="1646302"/>
          </a:xfrm>
        </p:spPr>
        <p:txBody>
          <a:bodyPr/>
          <a:lstStyle/>
          <a:p>
            <a:r>
              <a:rPr lang="en-GB" dirty="0"/>
              <a:t>What does this look like in a module?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6F6C8F8-D574-4FBC-86B6-58E8CC3983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4969933" cy="1096899"/>
          </a:xfrm>
        </p:spPr>
        <p:txBody>
          <a:bodyPr>
            <a:normAutofit/>
          </a:bodyPr>
          <a:lstStyle/>
          <a:p>
            <a:r>
              <a:rPr lang="en-GB" sz="3600" b="1" dirty="0"/>
              <a:t>Page 2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4212D8F-4D49-4FA4-BA38-E1B871E23B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8262" y="0"/>
            <a:ext cx="50937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4389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0AEAC-93F4-4C15-BE5F-1F100FE0F0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43290" y="2404534"/>
            <a:ext cx="5093737" cy="1646302"/>
          </a:xfrm>
        </p:spPr>
        <p:txBody>
          <a:bodyPr/>
          <a:lstStyle/>
          <a:p>
            <a:r>
              <a:rPr lang="en-GB" dirty="0"/>
              <a:t>What does this look like in a module?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6F6C8F8-D574-4FBC-86B6-58E8CC3983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43291" y="4050833"/>
            <a:ext cx="5093736" cy="1096899"/>
          </a:xfrm>
        </p:spPr>
        <p:txBody>
          <a:bodyPr>
            <a:normAutofit fontScale="32500" lnSpcReduction="20000"/>
          </a:bodyPr>
          <a:lstStyle/>
          <a:p>
            <a:r>
              <a:rPr lang="en-GB" sz="3600" b="1" dirty="0"/>
              <a:t>Page 3</a:t>
            </a:r>
          </a:p>
          <a:p>
            <a:endParaRPr lang="en-GB" sz="3600" b="1" dirty="0"/>
          </a:p>
          <a:p>
            <a:endParaRPr lang="en-GB" sz="3600" b="1" dirty="0"/>
          </a:p>
          <a:p>
            <a:r>
              <a:rPr lang="en-GB" sz="3600" b="1" dirty="0">
                <a:hlinkClick r:id="rId3"/>
              </a:rPr>
              <a:t>https://www.ruthmiskin.com/programmes/fresh-start/about/</a:t>
            </a:r>
            <a:endParaRPr lang="en-GB" sz="3600" b="1" dirty="0"/>
          </a:p>
          <a:p>
            <a:endParaRPr lang="en-GB" sz="3600" b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E4A667E-8AFA-4197-BCD7-8FC41324E0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5601" y="0"/>
            <a:ext cx="54864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61965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5EB9BD-4B94-44AA-A41B-05009065A0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Spelling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F58F07-CACD-4C61-A498-001329329A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6378145" cy="3880773"/>
          </a:xfrm>
        </p:spPr>
        <p:txBody>
          <a:bodyPr/>
          <a:lstStyle/>
          <a:p>
            <a:r>
              <a:rPr lang="en-GB" dirty="0"/>
              <a:t>Green words – dot and dashes and count the sounds.</a:t>
            </a:r>
          </a:p>
          <a:p>
            <a:r>
              <a:rPr lang="en-GB" dirty="0"/>
              <a:t>Red words – Read the word ins sounds then write the word.</a:t>
            </a:r>
          </a:p>
          <a:p>
            <a:r>
              <a:rPr lang="en-GB" dirty="0"/>
              <a:t>Hold the sentence – Say the sentence and the child repeats it and then they write it.  You mark the sentence together.</a:t>
            </a:r>
          </a:p>
          <a:p>
            <a:r>
              <a:rPr lang="en-GB" dirty="0"/>
              <a:t>Proof-read – children follow while adult reads the sentence, child then find the errors and corrects them and mark together.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74B9038-7FB8-43B2-8322-CC9CFB08E9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7546" y="0"/>
            <a:ext cx="3353362" cy="44772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95563CD-EBC2-444B-AE52-519F1DF1B3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05362" y="4477225"/>
            <a:ext cx="3375546" cy="2401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1083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E76A3F-0A34-4861-B0EF-13CF68F29C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Other Bits!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824E23-E07D-403B-B0BF-ECE7C9CE54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We have Anthologies (1-7) that accompany groups of modules.  They are there to promote and motivate children to read for pleasure. </a:t>
            </a:r>
          </a:p>
          <a:p>
            <a:pPr lvl="1"/>
            <a:r>
              <a:rPr lang="en-GB" dirty="0"/>
              <a:t>Non-fiction</a:t>
            </a:r>
          </a:p>
          <a:p>
            <a:pPr lvl="1"/>
            <a:r>
              <a:rPr lang="en-GB" dirty="0"/>
              <a:t>Poetry</a:t>
            </a:r>
          </a:p>
          <a:p>
            <a:pPr lvl="1"/>
            <a:r>
              <a:rPr lang="en-GB" dirty="0"/>
              <a:t>Fiction texts</a:t>
            </a:r>
          </a:p>
          <a:p>
            <a:r>
              <a:rPr lang="en-GB" dirty="0"/>
              <a:t>Children can be given homework.  This is downloaded from Oxford Owl.</a:t>
            </a:r>
          </a:p>
          <a:p>
            <a:pPr lvl="1"/>
            <a:r>
              <a:rPr lang="en-GB" dirty="0"/>
              <a:t>Building vocabulary</a:t>
            </a:r>
          </a:p>
          <a:p>
            <a:pPr lvl="1"/>
            <a:r>
              <a:rPr lang="en-GB" dirty="0"/>
              <a:t>Grammar practice</a:t>
            </a:r>
          </a:p>
          <a:p>
            <a:pPr lvl="1"/>
            <a:r>
              <a:rPr lang="en-GB" dirty="0"/>
              <a:t>Writing task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1488966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Custom 2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00CC99"/>
      </a:accent1>
      <a:accent2>
        <a:srgbClr val="009999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1265</TotalTime>
  <Words>925</Words>
  <Application>Microsoft Office PowerPoint</Application>
  <PresentationFormat>Widescreen</PresentationFormat>
  <Paragraphs>160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Trebuchet MS</vt:lpstr>
      <vt:lpstr>Wingdings 3</vt:lpstr>
      <vt:lpstr>Facet</vt:lpstr>
      <vt:lpstr>RWInc. Fresh Start</vt:lpstr>
      <vt:lpstr>What is Fresh Start?</vt:lpstr>
      <vt:lpstr>How does Fresh Start work?</vt:lpstr>
      <vt:lpstr>Assessment – where to start</vt:lpstr>
      <vt:lpstr>Overview of sound teaching sequence</vt:lpstr>
      <vt:lpstr>How the sessions run</vt:lpstr>
      <vt:lpstr>Learn the Sound System</vt:lpstr>
      <vt:lpstr>Learn the Speed Sounds</vt:lpstr>
      <vt:lpstr>What does this look like in a module?</vt:lpstr>
      <vt:lpstr>What does this look like in a module?</vt:lpstr>
      <vt:lpstr>Spelling</vt:lpstr>
      <vt:lpstr>Other Bits!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Rachael Bond</dc:creator>
  <cp:lastModifiedBy>Rachael Bond</cp:lastModifiedBy>
  <cp:revision>47</cp:revision>
  <dcterms:created xsi:type="dcterms:W3CDTF">2023-09-06T10:23:36Z</dcterms:created>
  <dcterms:modified xsi:type="dcterms:W3CDTF">2023-09-27T18:23:26Z</dcterms:modified>
</cp:coreProperties>
</file>