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68" r:id="rId3"/>
    <p:sldId id="269" r:id="rId4"/>
    <p:sldId id="272" r:id="rId5"/>
    <p:sldId id="270" r:id="rId6"/>
    <p:sldId id="271" r:id="rId7"/>
    <p:sldId id="274" r:id="rId8"/>
    <p:sldId id="277" r:id="rId9"/>
    <p:sldId id="278" r:id="rId10"/>
    <p:sldId id="275" r:id="rId11"/>
    <p:sldId id="27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6" d="100"/>
          <a:sy n="86" d="100"/>
        </p:scale>
        <p:origin x="33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B7AB08-7486-4758-9A08-D2020AE3C3B7}" type="datetimeFigureOut">
              <a:rPr lang="en-GB" smtClean="0"/>
              <a:t>21/02/2025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04FF7E-957E-45F6-A35E-66575D660D87}" type="slidenum">
              <a:rPr lang="en-GB" smtClean="0"/>
              <a:t>‹#›</a:t>
            </a:fld>
            <a:endParaRPr lang="en-GB"/>
          </a:p>
        </p:txBody>
      </p:sp>
    </p:spTree>
    <p:extLst>
      <p:ext uri="{BB962C8B-B14F-4D97-AF65-F5344CB8AC3E}">
        <p14:creationId xmlns:p14="http://schemas.microsoft.com/office/powerpoint/2010/main" val="942795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922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E360D48F-A0C9-4198-B5CB-286FCBB634DA}" type="slidenum">
              <a:rPr lang="en-GB" altLang="en-US" smtClean="0">
                <a:latin typeface="Calibri" panose="020F0502020204030204" pitchFamily="34" charset="0"/>
              </a:rPr>
              <a:pPr fontAlgn="base">
                <a:spcBef>
                  <a:spcPct val="0"/>
                </a:spcBef>
                <a:spcAft>
                  <a:spcPct val="0"/>
                </a:spcAft>
              </a:pPr>
              <a:t>2</a:t>
            </a:fld>
            <a:endParaRPr lang="en-GB" altLang="en-US">
              <a:latin typeface="Calibri" panose="020F0502020204030204" pitchFamily="34" charset="0"/>
            </a:endParaRPr>
          </a:p>
        </p:txBody>
      </p:sp>
    </p:spTree>
    <p:extLst>
      <p:ext uri="{BB962C8B-B14F-4D97-AF65-F5344CB8AC3E}">
        <p14:creationId xmlns:p14="http://schemas.microsoft.com/office/powerpoint/2010/main" val="3689820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latin typeface="Tuffy-TTF" pitchFamily="34" charset="0"/>
              </a:rPr>
              <a:t>It can be interesting to see how many ways there are to spell other sounds – try ‘igh’, ‘ee’ or ‘ow’.</a:t>
            </a:r>
          </a:p>
          <a:p>
            <a:pPr eaLnBrk="1" hangingPunct="1">
              <a:spcBef>
                <a:spcPct val="0"/>
              </a:spcBef>
            </a:pPr>
            <a:endParaRPr lang="en-GB" altLang="en-US">
              <a:latin typeface="Tuffy-TTF" pitchFamily="34" charset="0"/>
            </a:endParaRPr>
          </a:p>
          <a:p>
            <a:pPr eaLnBrk="1" hangingPunct="1">
              <a:spcBef>
                <a:spcPct val="0"/>
              </a:spcBef>
            </a:pPr>
            <a:r>
              <a:rPr lang="en-GB" altLang="en-US">
                <a:latin typeface="Tuffy-TTF" pitchFamily="34" charset="0"/>
              </a:rPr>
              <a:t>A fun way to learn blending with young children is to talk to them in segmented words, for example ‘Please g – e – t’ the ‘m – i – l – k’ out of the ‘f – r – i – dge’.</a:t>
            </a:r>
          </a:p>
          <a:p>
            <a:pPr eaLnBrk="1" hangingPunct="1">
              <a:spcBef>
                <a:spcPct val="0"/>
              </a:spcBef>
            </a:pPr>
            <a:endParaRPr lang="en-GB" altLang="en-US">
              <a:latin typeface="Tuffy-TTF" pitchFamily="34" charset="0"/>
            </a:endParaRPr>
          </a:p>
          <a:p>
            <a:pPr eaLnBrk="1" hangingPunct="1">
              <a:spcBef>
                <a:spcPct val="0"/>
              </a:spcBef>
            </a:pPr>
            <a:r>
              <a:rPr lang="en-GB" altLang="en-US">
                <a:latin typeface="Tuffy-TTF" pitchFamily="34" charset="0"/>
              </a:rPr>
              <a:t>When children begin to segment to spell they will often use the wrong spelling of phonemes, for example ‘I luv yoo’ or ‘Migh naym is…’. This is not a problem, as the key skill at this stage is that they can hear the sounds in the words and have a go at writing them down.</a:t>
            </a:r>
          </a:p>
          <a:p>
            <a:pPr eaLnBrk="1" hangingPunct="1">
              <a:spcBef>
                <a:spcPct val="0"/>
              </a:spcBef>
            </a:pPr>
            <a:endParaRPr lang="en-GB" altLang="en-US"/>
          </a:p>
        </p:txBody>
      </p:sp>
      <p:sp>
        <p:nvSpPr>
          <p:cNvPr id="1126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490170AC-8E5E-4AA9-9E9E-1C3B9E143E79}" type="slidenum">
              <a:rPr lang="en-GB" altLang="en-US" smtClean="0">
                <a:latin typeface="Calibri" panose="020F0502020204030204" pitchFamily="34" charset="0"/>
              </a:rPr>
              <a:pPr fontAlgn="base">
                <a:spcBef>
                  <a:spcPct val="0"/>
                </a:spcBef>
                <a:spcAft>
                  <a:spcPct val="0"/>
                </a:spcAft>
              </a:pPr>
              <a:t>3</a:t>
            </a:fld>
            <a:endParaRPr lang="en-GB" altLang="en-US">
              <a:latin typeface="Calibri" panose="020F0502020204030204" pitchFamily="34" charset="0"/>
            </a:endParaRPr>
          </a:p>
        </p:txBody>
      </p:sp>
    </p:spTree>
    <p:extLst>
      <p:ext uri="{BB962C8B-B14F-4D97-AF65-F5344CB8AC3E}">
        <p14:creationId xmlns:p14="http://schemas.microsoft.com/office/powerpoint/2010/main" val="3979325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C99E38C1-F97B-4648-92A5-598B4E0A86A1}" type="slidenum">
              <a:rPr lang="en-GB" altLang="en-US" smtClean="0">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extLst>
      <p:ext uri="{BB962C8B-B14F-4D97-AF65-F5344CB8AC3E}">
        <p14:creationId xmlns:p14="http://schemas.microsoft.com/office/powerpoint/2010/main" val="1040036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latin typeface="Tuffy-TTF" pitchFamily="34" charset="0"/>
              </a:rPr>
              <a:t>Typically, children begin to develop the listening skills essential to phonics in their preschool years. Some children begin to learn letter sounds at preschool but most children will begin their main phonics learning once they start their reception year at primary school (age 4-5). This teaching continues through year 1 (age 5-6) and into year 2 (age 6-7) until the child is a confident and fluent reader.</a:t>
            </a:r>
          </a:p>
          <a:p>
            <a:pPr eaLnBrk="1" hangingPunct="1">
              <a:spcBef>
                <a:spcPct val="0"/>
              </a:spcBef>
            </a:pPr>
            <a:endParaRPr lang="en-GB" altLang="en-US"/>
          </a:p>
          <a:p>
            <a:pPr eaLnBrk="1" hangingPunct="1">
              <a:spcBef>
                <a:spcPct val="0"/>
              </a:spcBef>
            </a:pPr>
            <a:r>
              <a:rPr lang="en-GB" altLang="en-US"/>
              <a:t>Once children are fluent readers, the emphasis in reading teaching moves more towards comprehension and analysis skills.</a:t>
            </a:r>
          </a:p>
          <a:p>
            <a:pPr eaLnBrk="1" hangingPunct="1">
              <a:spcBef>
                <a:spcPct val="0"/>
              </a:spcBef>
            </a:pPr>
            <a:endParaRPr lang="en-GB" altLang="en-US"/>
          </a:p>
          <a:p>
            <a:pPr eaLnBrk="1" hangingPunct="1">
              <a:spcBef>
                <a:spcPct val="0"/>
              </a:spcBef>
            </a:pPr>
            <a:r>
              <a:rPr lang="en-GB" altLang="en-US"/>
              <a:t>Book skills include holding books correctly, turning pages right to left, recognising that print represents words, talking about pictures, retelling familiar stories, asking and answering questions about stories and non-fiction texts and treating books with respect.</a:t>
            </a:r>
          </a:p>
          <a:p>
            <a:pPr eaLnBrk="1" hangingPunct="1">
              <a:spcBef>
                <a:spcPct val="0"/>
              </a:spcBef>
            </a:pPr>
            <a:endParaRPr lang="en-GB" altLang="en-US"/>
          </a:p>
        </p:txBody>
      </p:sp>
      <p:sp>
        <p:nvSpPr>
          <p:cNvPr id="1331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A1F4CD4E-59EE-4E8E-BD40-7C8431A75740}" type="slidenum">
              <a:rPr lang="en-GB" altLang="en-US" smtClean="0">
                <a:latin typeface="Calibri" panose="020F0502020204030204" pitchFamily="34" charset="0"/>
              </a:rPr>
              <a:pPr fontAlgn="base">
                <a:spcBef>
                  <a:spcPct val="0"/>
                </a:spcBef>
                <a:spcAft>
                  <a:spcPct val="0"/>
                </a:spcAft>
              </a:pPr>
              <a:t>5</a:t>
            </a:fld>
            <a:endParaRPr lang="en-GB" altLang="en-US">
              <a:latin typeface="Calibri" panose="020F0502020204030204" pitchFamily="34" charset="0"/>
            </a:endParaRPr>
          </a:p>
        </p:txBody>
      </p:sp>
    </p:spTree>
    <p:extLst>
      <p:ext uri="{BB962C8B-B14F-4D97-AF65-F5344CB8AC3E}">
        <p14:creationId xmlns:p14="http://schemas.microsoft.com/office/powerpoint/2010/main" val="1227372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2BBB6F87-5D62-45C8-A15F-D929F73665D4}"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2192131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Pupils who have achieved the expected standard at the end of year 1 will have experience of decoding all of the types of words that appear in the year 1 phonics screening check. They will know the correct grapheme to go with most sounds and be able to blend phonemes in words in the screening check. </a:t>
            </a:r>
          </a:p>
          <a:p>
            <a:pPr eaLnBrk="1" hangingPunct="1">
              <a:spcBef>
                <a:spcPct val="0"/>
              </a:spcBef>
            </a:pPr>
            <a:r>
              <a:rPr lang="en-GB" altLang="en-US"/>
              <a:t> </a:t>
            </a:r>
          </a:p>
          <a:p>
            <a:pPr eaLnBrk="1" hangingPunct="1">
              <a:spcBef>
                <a:spcPct val="0"/>
              </a:spcBef>
            </a:pPr>
            <a:r>
              <a:rPr lang="en-GB" altLang="en-US"/>
              <a:t>‘Nonsense’ words or ‘alien’ words are designed to test pure phonic ability rather than knowledge of words. Examples might include ‘baf’, ‘gip’, ‘leet’, ‘stoof’.</a:t>
            </a:r>
          </a:p>
          <a:p>
            <a:pPr eaLnBrk="1" hangingPunct="1">
              <a:spcBef>
                <a:spcPct val="0"/>
              </a:spcBef>
            </a:pPr>
            <a:endParaRPr lang="en-GB" altLang="en-US"/>
          </a:p>
          <a:p>
            <a:pPr eaLnBrk="1" hangingPunct="1">
              <a:spcBef>
                <a:spcPct val="0"/>
              </a:spcBef>
            </a:pPr>
            <a:r>
              <a:rPr lang="en-GB" altLang="en-US">
                <a:latin typeface="Twinkl" pitchFamily="50" charset="0"/>
              </a:rPr>
              <a:t>For more information about the format of the phonics check, see Twinkl’s ‘Year 1 Phonics Screening Check’ Powerpoint.</a:t>
            </a:r>
            <a:endParaRPr lang="en-US" altLang="en-US">
              <a:latin typeface="Twinkl" pitchFamily="50" charset="0"/>
            </a:endParaRPr>
          </a:p>
          <a:p>
            <a:pPr eaLnBrk="1" hangingPunct="1">
              <a:spcBef>
                <a:spcPct val="0"/>
              </a:spcBef>
            </a:pPr>
            <a:endParaRPr lang="en-GB" altLang="en-US"/>
          </a:p>
        </p:txBody>
      </p:sp>
      <p:sp>
        <p:nvSpPr>
          <p:cNvPr id="4403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9689560C-D529-45CE-A196-C6026A703A2A}"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3618393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Pupils who have achieved the expected standard at the end of year 1 will have experience of decoding all of the types of words that appear in the year 1 phonics screening check. They will know the correct grapheme to go with most sounds and be able to blend phonemes in words in the screening check. </a:t>
            </a:r>
          </a:p>
          <a:p>
            <a:pPr eaLnBrk="1" hangingPunct="1">
              <a:spcBef>
                <a:spcPct val="0"/>
              </a:spcBef>
            </a:pPr>
            <a:r>
              <a:rPr lang="en-GB" altLang="en-US"/>
              <a:t> </a:t>
            </a:r>
          </a:p>
          <a:p>
            <a:pPr eaLnBrk="1" hangingPunct="1">
              <a:spcBef>
                <a:spcPct val="0"/>
              </a:spcBef>
            </a:pPr>
            <a:r>
              <a:rPr lang="en-GB" altLang="en-US"/>
              <a:t>‘Nonsense’ words or ‘alien’ words are designed to test pure phonic ability rather than knowledge of words. Examples might include ‘baf’, ‘gip’, ‘leet’, ‘stoof’.</a:t>
            </a:r>
          </a:p>
          <a:p>
            <a:pPr eaLnBrk="1" hangingPunct="1">
              <a:spcBef>
                <a:spcPct val="0"/>
              </a:spcBef>
            </a:pPr>
            <a:endParaRPr lang="en-GB" altLang="en-US"/>
          </a:p>
          <a:p>
            <a:pPr eaLnBrk="1" hangingPunct="1">
              <a:spcBef>
                <a:spcPct val="0"/>
              </a:spcBef>
            </a:pPr>
            <a:r>
              <a:rPr lang="en-GB" altLang="en-US">
                <a:latin typeface="Twinkl" pitchFamily="50" charset="0"/>
              </a:rPr>
              <a:t>For more information about the format of the phonics check, see Twinkl’s ‘Year 1 Phonics Screening Check’ Powerpoint.</a:t>
            </a:r>
            <a:endParaRPr lang="en-US" altLang="en-US">
              <a:latin typeface="Twinkl" pitchFamily="50" charset="0"/>
            </a:endParaRPr>
          </a:p>
          <a:p>
            <a:pPr eaLnBrk="1" hangingPunct="1">
              <a:spcBef>
                <a:spcPct val="0"/>
              </a:spcBef>
            </a:pPr>
            <a:endParaRPr lang="en-GB" altLang="en-US"/>
          </a:p>
        </p:txBody>
      </p:sp>
      <p:sp>
        <p:nvSpPr>
          <p:cNvPr id="4403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9689560C-D529-45CE-A196-C6026A703A2A}"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extLst>
      <p:ext uri="{BB962C8B-B14F-4D97-AF65-F5344CB8AC3E}">
        <p14:creationId xmlns:p14="http://schemas.microsoft.com/office/powerpoint/2010/main" val="1676274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uffy-TTF" pitchFamily="34" charset="0"/>
              </a:rPr>
              <a:t>In Phase 6, children will be reading longer and less familiar texts independently and fluently. It is crucial that, at this point, children are now reading to learn and reading for </a:t>
            </a:r>
            <a:r>
              <a:rPr lang="en-US" altLang="en-US" b="1">
                <a:latin typeface="Tuffy-TTF" pitchFamily="34" charset="0"/>
              </a:rPr>
              <a:t>pleasure</a:t>
            </a:r>
            <a:r>
              <a:rPr lang="en-US" altLang="en-US">
                <a:latin typeface="Tuffy-TTF" pitchFamily="34" charset="0"/>
              </a:rPr>
              <a:t>.</a:t>
            </a:r>
          </a:p>
          <a:p>
            <a:pPr eaLnBrk="1" hangingPunct="1">
              <a:spcBef>
                <a:spcPct val="0"/>
              </a:spcBef>
            </a:pPr>
            <a:r>
              <a:rPr lang="en-US" altLang="en-US">
                <a:latin typeface="Tuffy-TTF" pitchFamily="34" charset="0"/>
              </a:rPr>
              <a:t>Children should be able to read the 300 high-frequency words.  At this point, it is important that comprehension strategies are developed so that children clarify meaning, ask and answer questions about the texts that they are reading, construct mental images during reading and summarise what they have read.</a:t>
            </a:r>
          </a:p>
          <a:p>
            <a:pPr eaLnBrk="1" hangingPunct="1">
              <a:spcBef>
                <a:spcPct val="0"/>
              </a:spcBef>
            </a:pPr>
            <a:r>
              <a:rPr lang="en-US" altLang="en-US">
                <a:latin typeface="Tuffy-TTF" pitchFamily="34" charset="0"/>
              </a:rPr>
              <a:t>In spelling, children are introduced to the adding of suffixes and how to spell longer words.  Throughout the phase, children are encouraged to develop strategies for learning spellings. </a:t>
            </a:r>
            <a:endParaRPr lang="en-GB" altLang="en-US">
              <a:latin typeface="Tuffy-TTF" pitchFamily="34" charset="0"/>
            </a:endParaRPr>
          </a:p>
          <a:p>
            <a:pPr eaLnBrk="1" hangingPunct="1">
              <a:spcBef>
                <a:spcPct val="0"/>
              </a:spcBef>
            </a:pPr>
            <a:endParaRPr lang="en-GB" altLang="en-US"/>
          </a:p>
        </p:txBody>
      </p:sp>
      <p:sp>
        <p:nvSpPr>
          <p:cNvPr id="4608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2FC08668-6597-43C7-B41A-C6BB2BA3F9E9}"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1179892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018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50" charset="0"/>
              </a:defRPr>
            </a:lvl1pPr>
            <a:lvl2pPr marL="742950" indent="-285750">
              <a:defRPr>
                <a:solidFill>
                  <a:schemeClr val="tx1"/>
                </a:solidFill>
                <a:latin typeface="Twinkl" pitchFamily="50" charset="0"/>
              </a:defRPr>
            </a:lvl2pPr>
            <a:lvl3pPr marL="1143000" indent="-228600">
              <a:defRPr>
                <a:solidFill>
                  <a:schemeClr val="tx1"/>
                </a:solidFill>
                <a:latin typeface="Twinkl" pitchFamily="50" charset="0"/>
              </a:defRPr>
            </a:lvl3pPr>
            <a:lvl4pPr marL="1600200" indent="-228600">
              <a:defRPr>
                <a:solidFill>
                  <a:schemeClr val="tx1"/>
                </a:solidFill>
                <a:latin typeface="Twinkl" pitchFamily="50" charset="0"/>
              </a:defRPr>
            </a:lvl4pPr>
            <a:lvl5pPr marL="2057400" indent="-228600">
              <a:defRPr>
                <a:solidFill>
                  <a:schemeClr val="tx1"/>
                </a:solidFill>
                <a:latin typeface="Twinkl" pitchFamily="50" charset="0"/>
              </a:defRPr>
            </a:lvl5pPr>
            <a:lvl6pPr marL="2514600" indent="-228600" eaLnBrk="0" fontAlgn="base" hangingPunct="0">
              <a:spcBef>
                <a:spcPct val="0"/>
              </a:spcBef>
              <a:spcAft>
                <a:spcPct val="0"/>
              </a:spcAft>
              <a:defRPr>
                <a:solidFill>
                  <a:schemeClr val="tx1"/>
                </a:solidFill>
                <a:latin typeface="Twinkl" pitchFamily="50" charset="0"/>
              </a:defRPr>
            </a:lvl6pPr>
            <a:lvl7pPr marL="2971800" indent="-228600" eaLnBrk="0" fontAlgn="base" hangingPunct="0">
              <a:spcBef>
                <a:spcPct val="0"/>
              </a:spcBef>
              <a:spcAft>
                <a:spcPct val="0"/>
              </a:spcAft>
              <a:defRPr>
                <a:solidFill>
                  <a:schemeClr val="tx1"/>
                </a:solidFill>
                <a:latin typeface="Twinkl" pitchFamily="50" charset="0"/>
              </a:defRPr>
            </a:lvl7pPr>
            <a:lvl8pPr marL="3429000" indent="-228600" eaLnBrk="0" fontAlgn="base" hangingPunct="0">
              <a:spcBef>
                <a:spcPct val="0"/>
              </a:spcBef>
              <a:spcAft>
                <a:spcPct val="0"/>
              </a:spcAft>
              <a:defRPr>
                <a:solidFill>
                  <a:schemeClr val="tx1"/>
                </a:solidFill>
                <a:latin typeface="Twinkl" pitchFamily="50" charset="0"/>
              </a:defRPr>
            </a:lvl8pPr>
            <a:lvl9pPr marL="3886200" indent="-228600" eaLnBrk="0" fontAlgn="base" hangingPunct="0">
              <a:spcBef>
                <a:spcPct val="0"/>
              </a:spcBef>
              <a:spcAft>
                <a:spcPct val="0"/>
              </a:spcAft>
              <a:defRPr>
                <a:solidFill>
                  <a:schemeClr val="tx1"/>
                </a:solidFill>
                <a:latin typeface="Twinkl" pitchFamily="50" charset="0"/>
              </a:defRPr>
            </a:lvl9pPr>
          </a:lstStyle>
          <a:p>
            <a:pPr fontAlgn="base">
              <a:spcBef>
                <a:spcPct val="0"/>
              </a:spcBef>
              <a:spcAft>
                <a:spcPct val="0"/>
              </a:spcAft>
            </a:pPr>
            <a:fld id="{9346337C-5046-485A-BC49-EF6ED3677B36}"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extLst>
      <p:ext uri="{BB962C8B-B14F-4D97-AF65-F5344CB8AC3E}">
        <p14:creationId xmlns:p14="http://schemas.microsoft.com/office/powerpoint/2010/main" val="2271355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241D2E81-D86D-4480-A31C-EE1115CFE0A0}" type="datetimeFigureOut">
              <a:rPr lang="en-GB" smtClean="0"/>
              <a:t>21/02/2025</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8DABD25D-F871-45B0-84DE-A41F9243AE8C}" type="slidenum">
              <a:rPr lang="en-GB" smtClean="0"/>
              <a:t>‹#›</a:t>
            </a:fld>
            <a:endParaRPr lang="en-GB"/>
          </a:p>
        </p:txBody>
      </p:sp>
    </p:spTree>
    <p:extLst>
      <p:ext uri="{BB962C8B-B14F-4D97-AF65-F5344CB8AC3E}">
        <p14:creationId xmlns:p14="http://schemas.microsoft.com/office/powerpoint/2010/main" val="147939955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1D2E81-D86D-4480-A31C-EE1115CFE0A0}" type="datetimeFigureOut">
              <a:rPr lang="en-GB" smtClean="0"/>
              <a:t>21/02/2025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195257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241D2E81-D86D-4480-A31C-EE1115CFE0A0}" type="datetimeFigureOut">
              <a:rPr lang="en-GB" smtClean="0"/>
              <a:t>21/02/2025</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29860525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1D2E81-D86D-4480-A31C-EE1115CFE0A0}" type="datetimeFigureOut">
              <a:rPr lang="en-GB" smtClean="0"/>
              <a:t>21/02/2025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3439389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1D2E81-D86D-4480-A31C-EE1115CFE0A0}" type="datetimeFigureOut">
              <a:rPr lang="en-GB" smtClean="0"/>
              <a:t>21/02/2025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1843682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1D2E81-D86D-4480-A31C-EE1115CFE0A0}" type="datetimeFigureOut">
              <a:rPr lang="en-GB" smtClean="0"/>
              <a:t>21/02/2025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162721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1D2E81-D86D-4480-A31C-EE1115CFE0A0}" type="datetimeFigureOut">
              <a:rPr lang="en-GB" smtClean="0"/>
              <a:t>21/02/2025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3347003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241D2E81-D86D-4480-A31C-EE1115CFE0A0}" type="datetimeFigureOut">
              <a:rPr lang="en-GB" smtClean="0"/>
              <a:t>21/02/2025</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8DABD25D-F871-45B0-84DE-A41F9243AE8C}"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7214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241D2E81-D86D-4480-A31C-EE1115CFE0A0}" type="datetimeFigureOut">
              <a:rPr lang="en-GB" smtClean="0"/>
              <a:t>21/02/2025</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8DABD25D-F871-45B0-84DE-A41F9243AE8C}"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75041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1D2E81-D86D-4480-A31C-EE1115CFE0A0}" type="datetimeFigureOut">
              <a:rPr lang="en-GB" smtClean="0"/>
              <a:t>21/02/2025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3986341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1D2E81-D86D-4480-A31C-EE1115CFE0A0}" type="datetimeFigureOut">
              <a:rPr lang="en-GB" smtClean="0"/>
              <a:t>21/02/2025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ABD25D-F871-45B0-84DE-A41F9243AE8C}" type="slidenum">
              <a:rPr lang="en-GB" smtClean="0"/>
              <a:t>‹#›</a:t>
            </a:fld>
            <a:endParaRPr lang="en-GB"/>
          </a:p>
        </p:txBody>
      </p:sp>
    </p:spTree>
    <p:extLst>
      <p:ext uri="{BB962C8B-B14F-4D97-AF65-F5344CB8AC3E}">
        <p14:creationId xmlns:p14="http://schemas.microsoft.com/office/powerpoint/2010/main" val="1224031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97608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45658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2937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834287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445156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5478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81966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D8399D6-2D01-477E-B62E-0E7A747D11E7}"/>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99150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241D2E81-D86D-4480-A31C-EE1115CFE0A0}" type="datetimeFigureOut">
              <a:rPr lang="en-GB" smtClean="0"/>
              <a:t>21/02/2025</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8DABD25D-F871-45B0-84DE-A41F9243AE8C}" type="slidenum">
              <a:rPr lang="en-GB" smtClean="0"/>
              <a:t>‹#›</a:t>
            </a:fld>
            <a:endParaRPr lang="en-GB"/>
          </a:p>
        </p:txBody>
      </p:sp>
    </p:spTree>
    <p:extLst>
      <p:ext uri="{BB962C8B-B14F-4D97-AF65-F5344CB8AC3E}">
        <p14:creationId xmlns:p14="http://schemas.microsoft.com/office/powerpoint/2010/main" val="797315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8" r:id="rId17"/>
    <p:sldLayoutId id="2147483679" r:id="rId18"/>
    <p:sldLayoutId id="2147483680" r:id="rId19"/>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Twinkl Cursive Looped Light" panose="02000000000000000000" pitchFamily="2" charset="0"/>
              </a:rPr>
              <a:t>KS1 Reading</a:t>
            </a:r>
          </a:p>
        </p:txBody>
      </p:sp>
      <p:sp>
        <p:nvSpPr>
          <p:cNvPr id="3" name="TextBox 2"/>
          <p:cNvSpPr txBox="1"/>
          <p:nvPr/>
        </p:nvSpPr>
        <p:spPr>
          <a:xfrm>
            <a:off x="4997003" y="4018209"/>
            <a:ext cx="3966693" cy="523220"/>
          </a:xfrm>
          <a:prstGeom prst="rect">
            <a:avLst/>
          </a:prstGeom>
          <a:noFill/>
        </p:spPr>
        <p:txBody>
          <a:bodyPr wrap="square" rtlCol="0">
            <a:spAutoFit/>
          </a:bodyPr>
          <a:lstStyle/>
          <a:p>
            <a:pPr algn="r"/>
            <a:r>
              <a:rPr lang="en-GB" sz="2800" dirty="0">
                <a:latin typeface="Twinkl Cursive Looped Light" panose="02000000000000000000" pitchFamily="2" charset="0"/>
              </a:rPr>
              <a:t>Miss Ellis</a:t>
            </a:r>
          </a:p>
        </p:txBody>
      </p:sp>
    </p:spTree>
    <p:extLst>
      <p:ext uri="{BB962C8B-B14F-4D97-AF65-F5344CB8AC3E}">
        <p14:creationId xmlns:p14="http://schemas.microsoft.com/office/powerpoint/2010/main" val="3392959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91089DCA-4B7D-4142-8182-34E596C50F2B}"/>
              </a:ext>
            </a:extLst>
          </p:cNvPr>
          <p:cNvSpPr/>
          <p:nvPr/>
        </p:nvSpPr>
        <p:spPr>
          <a:xfrm>
            <a:off x="2274889" y="4391025"/>
            <a:ext cx="4156075"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en-US" b="1" dirty="0">
                <a:solidFill>
                  <a:schemeClr val="tx1"/>
                </a:solidFill>
                <a:latin typeface="Twinkl Cursive Looped Light" panose="02000000000000000000" pitchFamily="2" charset="0"/>
              </a:rPr>
              <a:t>over 100 ways to spell those sounds</a:t>
            </a:r>
            <a:endParaRPr lang="en-GB" b="1" dirty="0">
              <a:solidFill>
                <a:schemeClr val="tx1"/>
              </a:solidFill>
              <a:latin typeface="Twinkl Cursive Looped Light" panose="02000000000000000000" pitchFamily="2" charset="0"/>
            </a:endParaRPr>
          </a:p>
        </p:txBody>
      </p:sp>
      <p:sp>
        <p:nvSpPr>
          <p:cNvPr id="18" name="Rectangle: Rounded Corners 17">
            <a:extLst>
              <a:ext uri="{FF2B5EF4-FFF2-40B4-BE49-F238E27FC236}">
                <a16:creationId xmlns:a16="http://schemas.microsoft.com/office/drawing/2014/main" id="{ADD37446-53C5-438F-A0DB-B1D364296D6D}"/>
              </a:ext>
            </a:extLst>
          </p:cNvPr>
          <p:cNvSpPr/>
          <p:nvPr/>
        </p:nvSpPr>
        <p:spPr>
          <a:xfrm>
            <a:off x="2274889" y="2251075"/>
            <a:ext cx="2389187"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en-US" b="1" dirty="0">
                <a:solidFill>
                  <a:schemeClr val="tx1"/>
                </a:solidFill>
                <a:latin typeface="Twinkl Cursive Looped Light" panose="02000000000000000000" pitchFamily="2" charset="0"/>
              </a:rPr>
              <a:t>26 letters</a:t>
            </a:r>
            <a:endParaRPr lang="en-GB" b="1" dirty="0">
              <a:solidFill>
                <a:schemeClr val="tx1"/>
              </a:solidFill>
              <a:latin typeface="Twinkl Cursive Looped Light" panose="02000000000000000000" pitchFamily="2" charset="0"/>
            </a:endParaRPr>
          </a:p>
        </p:txBody>
      </p:sp>
      <p:sp>
        <p:nvSpPr>
          <p:cNvPr id="8196" name="Title 20"/>
          <p:cNvSpPr>
            <a:spLocks noGrp="1" noChangeArrowheads="1"/>
          </p:cNvSpPr>
          <p:nvPr>
            <p:ph type="title"/>
          </p:nvPr>
        </p:nvSpPr>
        <p:spPr>
          <a:xfrm>
            <a:off x="1981201" y="479426"/>
            <a:ext cx="8220075" cy="993775"/>
          </a:xfrm>
        </p:spPr>
        <p:txBody>
          <a:bodyPr/>
          <a:lstStyle/>
          <a:p>
            <a:pPr eaLnBrk="1" hangingPunct="1"/>
            <a:r>
              <a:rPr lang="en-US" altLang="en-US" sz="3600" dirty="0">
                <a:latin typeface="Twinkl Cursive Looped Light" panose="02000000000000000000" pitchFamily="2" charset="0"/>
              </a:rPr>
              <a:t>Did You Know…?</a:t>
            </a:r>
            <a:endParaRPr lang="en-GB" altLang="en-US" sz="3600" dirty="0">
              <a:latin typeface="Twinkl Cursive Looped Light" panose="02000000000000000000" pitchFamily="2" charset="0"/>
            </a:endParaRPr>
          </a:p>
        </p:txBody>
      </p:sp>
      <p:sp>
        <p:nvSpPr>
          <p:cNvPr id="8197" name="Rectangle 4"/>
          <p:cNvSpPr>
            <a:spLocks noChangeArrowheads="1"/>
          </p:cNvSpPr>
          <p:nvPr/>
        </p:nvSpPr>
        <p:spPr bwMode="auto">
          <a:xfrm>
            <a:off x="2279650" y="15144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Cursive Looped Light" panose="02000000000000000000" pitchFamily="2" charset="0"/>
              </a:rPr>
              <a:t>The English language has:</a:t>
            </a:r>
          </a:p>
        </p:txBody>
      </p:sp>
      <p:sp>
        <p:nvSpPr>
          <p:cNvPr id="8198" name="Rectangle 7"/>
          <p:cNvSpPr>
            <a:spLocks noChangeArrowheads="1"/>
          </p:cNvSpPr>
          <p:nvPr/>
        </p:nvSpPr>
        <p:spPr bwMode="auto">
          <a:xfrm>
            <a:off x="2274888" y="561975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Cursive Looped Light" panose="02000000000000000000" pitchFamily="2" charset="0"/>
              </a:rPr>
              <a:t>It is one of the most complex languages to learn to read and spell.</a:t>
            </a:r>
          </a:p>
        </p:txBody>
      </p:sp>
      <p:sp>
        <p:nvSpPr>
          <p:cNvPr id="13" name="Rectangle 12">
            <a:extLst>
              <a:ext uri="{FF2B5EF4-FFF2-40B4-BE49-F238E27FC236}">
                <a16:creationId xmlns:a16="http://schemas.microsoft.com/office/drawing/2014/main" id="{706BE551-6ACC-49B4-88A0-FE483F616A43}"/>
              </a:ext>
            </a:extLst>
          </p:cNvPr>
          <p:cNvSpPr/>
          <p:nvPr/>
        </p:nvSpPr>
        <p:spPr>
          <a:xfrm rot="514971">
            <a:off x="3699919" y="2114186"/>
            <a:ext cx="758825" cy="833438"/>
          </a:xfrm>
          <a:prstGeom prst="rect">
            <a:avLst/>
          </a:prstGeom>
          <a:solidFill>
            <a:srgbClr val="C9085C"/>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US" altLang="en-US" sz="4000" b="1" dirty="0"/>
              <a:t>X</a:t>
            </a:r>
            <a:endParaRPr lang="en-GB" sz="4000" b="1" dirty="0"/>
          </a:p>
        </p:txBody>
      </p:sp>
      <p:sp>
        <p:nvSpPr>
          <p:cNvPr id="14" name="Rectangle 13">
            <a:extLst>
              <a:ext uri="{FF2B5EF4-FFF2-40B4-BE49-F238E27FC236}">
                <a16:creationId xmlns:a16="http://schemas.microsoft.com/office/drawing/2014/main" id="{5349C5DD-1829-4455-8817-7AC3C455A037}"/>
              </a:ext>
            </a:extLst>
          </p:cNvPr>
          <p:cNvSpPr/>
          <p:nvPr/>
        </p:nvSpPr>
        <p:spPr>
          <a:xfrm rot="21200583">
            <a:off x="4649841" y="2080420"/>
            <a:ext cx="757237" cy="833438"/>
          </a:xfrm>
          <a:prstGeom prst="rect">
            <a:avLst/>
          </a:prstGeom>
          <a:solidFill>
            <a:srgbClr val="8D358B"/>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US" altLang="en-US" sz="4000" b="1" dirty="0"/>
              <a:t>Y</a:t>
            </a:r>
            <a:endParaRPr lang="en-GB" sz="4000" b="1" dirty="0"/>
          </a:p>
        </p:txBody>
      </p:sp>
      <p:sp>
        <p:nvSpPr>
          <p:cNvPr id="15" name="Rectangle 14">
            <a:extLst>
              <a:ext uri="{FF2B5EF4-FFF2-40B4-BE49-F238E27FC236}">
                <a16:creationId xmlns:a16="http://schemas.microsoft.com/office/drawing/2014/main" id="{484C2E2A-4F20-4564-9DD8-C3F227DA08A9}"/>
              </a:ext>
            </a:extLst>
          </p:cNvPr>
          <p:cNvSpPr/>
          <p:nvPr/>
        </p:nvSpPr>
        <p:spPr>
          <a:xfrm rot="385085">
            <a:off x="5584439" y="2126344"/>
            <a:ext cx="758825" cy="833438"/>
          </a:xfrm>
          <a:prstGeom prst="rect">
            <a:avLst/>
          </a:prstGeom>
          <a:solidFill>
            <a:srgbClr val="483681"/>
          </a:solidFill>
          <a:ln w="57150">
            <a:solidFill>
              <a:srgbClr val="FEFCF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US" sz="4000" b="1" dirty="0"/>
              <a:t>Z</a:t>
            </a:r>
            <a:endParaRPr lang="en-GB" sz="4000" b="1" dirty="0"/>
          </a:p>
        </p:txBody>
      </p:sp>
      <p:pic>
        <p:nvPicPr>
          <p:cNvPr id="820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1863" y="4208463"/>
            <a:ext cx="1320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Rounded Corners 19">
            <a:extLst>
              <a:ext uri="{FF2B5EF4-FFF2-40B4-BE49-F238E27FC236}">
                <a16:creationId xmlns:a16="http://schemas.microsoft.com/office/drawing/2014/main" id="{12920C16-9F9F-4D59-B8E0-DB1668350AD2}"/>
              </a:ext>
            </a:extLst>
          </p:cNvPr>
          <p:cNvSpPr/>
          <p:nvPr/>
        </p:nvSpPr>
        <p:spPr>
          <a:xfrm>
            <a:off x="2274889" y="3321050"/>
            <a:ext cx="2389187" cy="5222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en-US" b="1" dirty="0">
                <a:solidFill>
                  <a:schemeClr val="tx1"/>
                </a:solidFill>
                <a:latin typeface="Twinkl Cursive Looped Light" panose="02000000000000000000" pitchFamily="2" charset="0"/>
              </a:rPr>
              <a:t>44 sounds</a:t>
            </a:r>
            <a:endParaRPr lang="en-GB" b="1" dirty="0">
              <a:solidFill>
                <a:schemeClr val="tx1"/>
              </a:solidFill>
              <a:latin typeface="Twinkl Cursive Looped Light" panose="02000000000000000000" pitchFamily="2" charset="0"/>
            </a:endParaRPr>
          </a:p>
        </p:txBody>
      </p:sp>
    </p:spTree>
    <p:extLst>
      <p:ext uri="{BB962C8B-B14F-4D97-AF65-F5344CB8AC3E}">
        <p14:creationId xmlns:p14="http://schemas.microsoft.com/office/powerpoint/2010/main" val="1820008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noChangeArrowheads="1"/>
          </p:cNvSpPr>
          <p:nvPr>
            <p:ph type="title"/>
          </p:nvPr>
        </p:nvSpPr>
        <p:spPr>
          <a:xfrm>
            <a:off x="1981201" y="479426"/>
            <a:ext cx="8220075" cy="993775"/>
          </a:xfrm>
        </p:spPr>
        <p:txBody>
          <a:bodyPr/>
          <a:lstStyle/>
          <a:p>
            <a:pPr eaLnBrk="1" hangingPunct="1"/>
            <a:r>
              <a:rPr lang="en-GB" altLang="en-US" sz="3600" dirty="0">
                <a:latin typeface="Twinkl Cursive Looped Light" panose="02000000000000000000" pitchFamily="2" charset="0"/>
              </a:rPr>
              <a:t>The Jargon – A Quick Guide</a:t>
            </a:r>
          </a:p>
        </p:txBody>
      </p:sp>
      <p:sp>
        <p:nvSpPr>
          <p:cNvPr id="18" name="Rectangle: Rounded Corners 17">
            <a:extLst>
              <a:ext uri="{FF2B5EF4-FFF2-40B4-BE49-F238E27FC236}">
                <a16:creationId xmlns:a16="http://schemas.microsoft.com/office/drawing/2014/main" id="{B56B1FA5-139D-4922-B215-0383EFD3FB27}"/>
              </a:ext>
            </a:extLst>
          </p:cNvPr>
          <p:cNvSpPr/>
          <p:nvPr/>
        </p:nvSpPr>
        <p:spPr>
          <a:xfrm>
            <a:off x="2336800" y="1384301"/>
            <a:ext cx="7632700" cy="10128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1600" b="1" dirty="0">
                <a:solidFill>
                  <a:srgbClr val="483681"/>
                </a:solidFill>
                <a:latin typeface="Twinkl Cursive Looped Light" panose="02000000000000000000" pitchFamily="2" charset="0"/>
              </a:rPr>
              <a:t>phonics</a:t>
            </a:r>
            <a:r>
              <a:rPr lang="en-GB" altLang="en-US" sz="1600" b="1" dirty="0">
                <a:solidFill>
                  <a:schemeClr val="tx1"/>
                </a:solidFill>
                <a:latin typeface="Twinkl Cursive Looped Light" panose="02000000000000000000" pitchFamily="2" charset="0"/>
              </a:rPr>
              <a:t> </a:t>
            </a:r>
            <a:r>
              <a:rPr lang="en-GB" altLang="en-US" sz="1600" dirty="0">
                <a:solidFill>
                  <a:schemeClr val="tx1"/>
                </a:solidFill>
                <a:latin typeface="Twinkl Cursive Looped Light" panose="02000000000000000000" pitchFamily="2" charset="0"/>
              </a:rPr>
              <a:t>(also known as ‘synthetic phonics’) – The teaching of reading by developing awareness of the sounds in words and the corresponding letters used to represent those sounds</a:t>
            </a:r>
            <a:r>
              <a:rPr lang="en-GB" altLang="en-US" sz="1600" dirty="0">
                <a:latin typeface="Twinkl Cursive Looped Light" panose="02000000000000000000" pitchFamily="2" charset="0"/>
              </a:rPr>
              <a:t>.</a:t>
            </a:r>
            <a:endParaRPr lang="en-GB" sz="1600" dirty="0">
              <a:latin typeface="Twinkl Cursive Looped Light" panose="02000000000000000000" pitchFamily="2" charset="0"/>
            </a:endParaRPr>
          </a:p>
        </p:txBody>
      </p:sp>
      <p:sp>
        <p:nvSpPr>
          <p:cNvPr id="20" name="Rectangle: Rounded Corners 19">
            <a:extLst>
              <a:ext uri="{FF2B5EF4-FFF2-40B4-BE49-F238E27FC236}">
                <a16:creationId xmlns:a16="http://schemas.microsoft.com/office/drawing/2014/main" id="{83316DE5-7647-4692-85E1-30B4FDC18780}"/>
              </a:ext>
            </a:extLst>
          </p:cNvPr>
          <p:cNvSpPr/>
          <p:nvPr/>
        </p:nvSpPr>
        <p:spPr>
          <a:xfrm>
            <a:off x="2336800" y="2489200"/>
            <a:ext cx="7632700" cy="7635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1600" b="1" dirty="0">
                <a:solidFill>
                  <a:srgbClr val="11964A"/>
                </a:solidFill>
                <a:latin typeface="Twinkl Cursive Looped Light" panose="02000000000000000000" pitchFamily="2" charset="0"/>
              </a:rPr>
              <a:t>phoneme</a:t>
            </a:r>
            <a:r>
              <a:rPr lang="en-GB" altLang="en-US" sz="1600" b="1" dirty="0">
                <a:solidFill>
                  <a:schemeClr val="tx1"/>
                </a:solidFill>
                <a:latin typeface="Twinkl Cursive Looped Light" panose="02000000000000000000" pitchFamily="2" charset="0"/>
              </a:rPr>
              <a:t> - </a:t>
            </a:r>
            <a:r>
              <a:rPr lang="en-GB" altLang="en-US" sz="1600" dirty="0">
                <a:solidFill>
                  <a:schemeClr val="tx1"/>
                </a:solidFill>
                <a:latin typeface="Twinkl Cursive Looped Light" panose="02000000000000000000" pitchFamily="2" charset="0"/>
              </a:rPr>
              <a:t>Any one of the 44 sounds which make up words in the English language</a:t>
            </a:r>
            <a:r>
              <a:rPr lang="en-GB" altLang="en-US" sz="1600" dirty="0">
                <a:latin typeface="Twinkl Cursive Looped Light" panose="02000000000000000000" pitchFamily="2" charset="0"/>
              </a:rPr>
              <a:t>.</a:t>
            </a:r>
            <a:endParaRPr lang="en-GB" sz="1600" dirty="0">
              <a:latin typeface="Twinkl Cursive Looped Light" panose="02000000000000000000" pitchFamily="2" charset="0"/>
            </a:endParaRP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2336800" y="3344864"/>
            <a:ext cx="7632700" cy="10572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1600" b="1" dirty="0">
                <a:solidFill>
                  <a:srgbClr val="0079C2"/>
                </a:solidFill>
                <a:latin typeface="Twinkl Cursive Looped Light" panose="02000000000000000000" pitchFamily="2" charset="0"/>
              </a:rPr>
              <a:t>grapheme</a:t>
            </a:r>
            <a:r>
              <a:rPr lang="en-GB" altLang="en-US" sz="1600" dirty="0">
                <a:solidFill>
                  <a:schemeClr val="tx1"/>
                </a:solidFill>
                <a:latin typeface="Twinkl Cursive Looped Light" panose="02000000000000000000" pitchFamily="2" charset="0"/>
              </a:rPr>
              <a:t> – How a phoneme is written down. There can be more than one way to spell a phoneme. For example, the phoneme ‘ay’ is spelt differently in each of the words ‘w</a:t>
            </a:r>
            <a:r>
              <a:rPr lang="en-GB" altLang="en-US" sz="1600" b="1" dirty="0">
                <a:solidFill>
                  <a:srgbClr val="FFC000"/>
                </a:solidFill>
                <a:latin typeface="Twinkl Cursive Looped Light" panose="02000000000000000000" pitchFamily="2" charset="0"/>
              </a:rPr>
              <a:t>ay</a:t>
            </a:r>
            <a:r>
              <a:rPr lang="en-GB" altLang="en-US" sz="1600" dirty="0">
                <a:solidFill>
                  <a:schemeClr val="tx1"/>
                </a:solidFill>
                <a:latin typeface="Twinkl Cursive Looped Light" panose="02000000000000000000" pitchFamily="2" charset="0"/>
              </a:rPr>
              <a:t>’, ‘m</a:t>
            </a:r>
            <a:r>
              <a:rPr lang="en-GB" altLang="en-US" sz="1600" b="1" dirty="0">
                <a:solidFill>
                  <a:srgbClr val="FFC000"/>
                </a:solidFill>
                <a:latin typeface="Twinkl Cursive Looped Light" panose="02000000000000000000" pitchFamily="2" charset="0"/>
              </a:rPr>
              <a:t>a</a:t>
            </a:r>
            <a:r>
              <a:rPr lang="en-GB" altLang="en-US" sz="1600" dirty="0">
                <a:solidFill>
                  <a:schemeClr val="tx1"/>
                </a:solidFill>
                <a:latin typeface="Twinkl Cursive Looped Light" panose="02000000000000000000" pitchFamily="2" charset="0"/>
              </a:rPr>
              <a:t>k</a:t>
            </a:r>
            <a:r>
              <a:rPr lang="en-GB" altLang="en-US" sz="1600" b="1" dirty="0">
                <a:solidFill>
                  <a:srgbClr val="FFC000"/>
                </a:solidFill>
                <a:latin typeface="Twinkl Cursive Looped Light" panose="02000000000000000000" pitchFamily="2" charset="0"/>
              </a:rPr>
              <a:t>e</a:t>
            </a:r>
            <a:r>
              <a:rPr lang="en-GB" altLang="en-US" sz="1600" dirty="0">
                <a:solidFill>
                  <a:schemeClr val="tx1"/>
                </a:solidFill>
                <a:latin typeface="Twinkl Cursive Looped Light" panose="02000000000000000000" pitchFamily="2" charset="0"/>
              </a:rPr>
              <a:t>’, ‘f</a:t>
            </a:r>
            <a:r>
              <a:rPr lang="en-GB" altLang="en-US" sz="1600" b="1" dirty="0">
                <a:solidFill>
                  <a:srgbClr val="FFC000"/>
                </a:solidFill>
                <a:latin typeface="Twinkl Cursive Looped Light" panose="02000000000000000000" pitchFamily="2" charset="0"/>
              </a:rPr>
              <a:t>ai</a:t>
            </a:r>
            <a:r>
              <a:rPr lang="en-GB" altLang="en-US" sz="1600" dirty="0">
                <a:solidFill>
                  <a:schemeClr val="tx1"/>
                </a:solidFill>
                <a:latin typeface="Twinkl Cursive Looped Light" panose="02000000000000000000" pitchFamily="2" charset="0"/>
              </a:rPr>
              <a:t>l’, ‘gr</a:t>
            </a:r>
            <a:r>
              <a:rPr lang="en-GB" altLang="en-US" sz="1600" b="1" dirty="0">
                <a:solidFill>
                  <a:srgbClr val="FFC000"/>
                </a:solidFill>
                <a:latin typeface="Twinkl Cursive Looped Light" panose="02000000000000000000" pitchFamily="2" charset="0"/>
              </a:rPr>
              <a:t>ea</a:t>
            </a:r>
            <a:r>
              <a:rPr lang="en-GB" altLang="en-US" sz="1600" dirty="0">
                <a:solidFill>
                  <a:schemeClr val="tx1"/>
                </a:solidFill>
                <a:latin typeface="Twinkl Cursive Looped Light" panose="02000000000000000000" pitchFamily="2" charset="0"/>
              </a:rPr>
              <a:t>t’, </a:t>
            </a:r>
            <a:r>
              <a:rPr lang="en-GB" altLang="en-US" sz="1600" dirty="0">
                <a:latin typeface="Twinkl Cursive Looped Light" panose="02000000000000000000" pitchFamily="2" charset="0"/>
              </a:rPr>
              <a:t>‘</a:t>
            </a:r>
            <a:r>
              <a:rPr lang="en-GB" altLang="en-US" sz="1600" dirty="0">
                <a:solidFill>
                  <a:schemeClr val="tx1"/>
                </a:solidFill>
                <a:latin typeface="Twinkl Cursive Looped Light" panose="02000000000000000000" pitchFamily="2" charset="0"/>
              </a:rPr>
              <a:t>sl</a:t>
            </a:r>
            <a:r>
              <a:rPr lang="en-GB" altLang="en-US" sz="1600" b="1" dirty="0">
                <a:solidFill>
                  <a:srgbClr val="FFC000"/>
                </a:solidFill>
                <a:latin typeface="Twinkl Cursive Looped Light" panose="02000000000000000000" pitchFamily="2" charset="0"/>
              </a:rPr>
              <a:t>eigh</a:t>
            </a:r>
            <a:r>
              <a:rPr lang="en-GB" altLang="en-US" sz="1600" dirty="0">
                <a:latin typeface="Twinkl Cursive Looped Light" panose="02000000000000000000" pitchFamily="2" charset="0"/>
              </a:rPr>
              <a:t>’ </a:t>
            </a:r>
            <a:r>
              <a:rPr lang="en-GB" altLang="en-US" sz="1600" dirty="0">
                <a:solidFill>
                  <a:schemeClr val="tx1"/>
                </a:solidFill>
                <a:latin typeface="Twinkl Cursive Looped Light" panose="02000000000000000000" pitchFamily="2" charset="0"/>
              </a:rPr>
              <a:t>and ‘l</a:t>
            </a:r>
            <a:r>
              <a:rPr lang="en-GB" altLang="en-US" sz="1600" b="1" dirty="0">
                <a:solidFill>
                  <a:srgbClr val="FFC000"/>
                </a:solidFill>
                <a:latin typeface="Twinkl Cursive Looped Light" panose="02000000000000000000" pitchFamily="2" charset="0"/>
              </a:rPr>
              <a:t>a</a:t>
            </a:r>
            <a:r>
              <a:rPr lang="en-GB" altLang="en-US" sz="1600" dirty="0">
                <a:solidFill>
                  <a:schemeClr val="tx1"/>
                </a:solidFill>
                <a:latin typeface="Twinkl Cursive Looped Light" panose="02000000000000000000" pitchFamily="2" charset="0"/>
              </a:rPr>
              <a:t>dy’.</a:t>
            </a:r>
          </a:p>
        </p:txBody>
      </p:sp>
      <p:sp>
        <p:nvSpPr>
          <p:cNvPr id="24" name="Rectangle: Rounded Corners 23">
            <a:extLst>
              <a:ext uri="{FF2B5EF4-FFF2-40B4-BE49-F238E27FC236}">
                <a16:creationId xmlns:a16="http://schemas.microsoft.com/office/drawing/2014/main" id="{8BC49263-D187-4BF2-BAB9-8B0A538AC9AB}"/>
              </a:ext>
            </a:extLst>
          </p:cNvPr>
          <p:cNvSpPr/>
          <p:nvPr/>
        </p:nvSpPr>
        <p:spPr>
          <a:xfrm>
            <a:off x="2336800" y="4494214"/>
            <a:ext cx="7632700" cy="8207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1600" b="1" dirty="0">
                <a:solidFill>
                  <a:srgbClr val="EC73A8"/>
                </a:solidFill>
                <a:latin typeface="Twinkl Cursive Looped Light" panose="02000000000000000000" pitchFamily="2" charset="0"/>
              </a:rPr>
              <a:t>blending</a:t>
            </a:r>
            <a:r>
              <a:rPr lang="en-GB" altLang="en-US" dirty="0">
                <a:solidFill>
                  <a:schemeClr val="tx1"/>
                </a:solidFill>
                <a:latin typeface="Twinkl Cursive Looped Light" panose="02000000000000000000" pitchFamily="2" charset="0"/>
              </a:rPr>
              <a:t> </a:t>
            </a:r>
            <a:r>
              <a:rPr lang="en-GB" altLang="en-US" sz="1600" dirty="0">
                <a:solidFill>
                  <a:schemeClr val="tx1"/>
                </a:solidFill>
                <a:latin typeface="Twinkl Cursive Looped Light" panose="02000000000000000000" pitchFamily="2" charset="0"/>
              </a:rPr>
              <a:t>– Putting together the sounds in a word in order to read it, e.g. ‘f – r – o – g, frog’</a:t>
            </a:r>
          </a:p>
        </p:txBody>
      </p:sp>
      <p:sp>
        <p:nvSpPr>
          <p:cNvPr id="25" name="Rectangle: Rounded Corners 24">
            <a:extLst>
              <a:ext uri="{FF2B5EF4-FFF2-40B4-BE49-F238E27FC236}">
                <a16:creationId xmlns:a16="http://schemas.microsoft.com/office/drawing/2014/main" id="{6B13C49A-5C30-4B51-9CCD-6E2815BF7566}"/>
              </a:ext>
            </a:extLst>
          </p:cNvPr>
          <p:cNvSpPr/>
          <p:nvPr/>
        </p:nvSpPr>
        <p:spPr>
          <a:xfrm>
            <a:off x="2336800" y="5407025"/>
            <a:ext cx="7632700" cy="8191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1600" b="1" dirty="0">
                <a:solidFill>
                  <a:srgbClr val="C9085C"/>
                </a:solidFill>
                <a:latin typeface="Twinkl Cursive Looped Light" panose="02000000000000000000" pitchFamily="2" charset="0"/>
              </a:rPr>
              <a:t>segmenting</a:t>
            </a:r>
            <a:r>
              <a:rPr lang="en-GB" altLang="en-US" sz="1600" dirty="0">
                <a:solidFill>
                  <a:schemeClr val="tx1"/>
                </a:solidFill>
                <a:latin typeface="Twinkl Cursive Looped Light" panose="02000000000000000000" pitchFamily="2" charset="0"/>
              </a:rPr>
              <a:t> – Breaking a word into its constituent sounds in order to spell them, e.g. ‘frog, f – r – o – g’’</a:t>
            </a:r>
          </a:p>
        </p:txBody>
      </p:sp>
    </p:spTree>
    <p:extLst>
      <p:ext uri="{BB962C8B-B14F-4D97-AF65-F5344CB8AC3E}">
        <p14:creationId xmlns:p14="http://schemas.microsoft.com/office/powerpoint/2010/main" val="408207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noChangeArrowheads="1"/>
          </p:cNvSpPr>
          <p:nvPr>
            <p:ph type="title"/>
          </p:nvPr>
        </p:nvSpPr>
        <p:spPr>
          <a:xfrm>
            <a:off x="2343705" y="630346"/>
            <a:ext cx="9126353" cy="993775"/>
          </a:xfrm>
        </p:spPr>
        <p:txBody>
          <a:bodyPr/>
          <a:lstStyle/>
          <a:p>
            <a:pPr eaLnBrk="1" hangingPunct="1"/>
            <a:r>
              <a:rPr lang="en-GB" altLang="en-US" sz="3600" dirty="0">
                <a:latin typeface="Twinkl Cursive Looped Light" panose="02000000000000000000" pitchFamily="2" charset="0"/>
              </a:rPr>
              <a:t>The Importance of Listening Skills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4563122" y="1553099"/>
            <a:ext cx="6906936"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latin typeface="Twinkl Cursive Looped Light" panose="02000000000000000000" pitchFamily="2" charset="0"/>
              </a:rPr>
              <a:t>Phonics learning relies on children being able to hear and distinguish the sounds within words.</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Children with poor listening and/or attention skills can struggle with phonics learning.</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Listening skills begin at birth and there are lots of things that parents and carers can do to support these skills.</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Children are also taught listening and attention skills during their early years education (age 0-5).</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The first phase of formal phonics education (Phase 1) also focuses on key listening skills. Without these skills, children may struggle to master the next stage of their phonics learning.</a:t>
            </a:r>
          </a:p>
        </p:txBody>
      </p:sp>
      <p:pic>
        <p:nvPicPr>
          <p:cNvPr id="1026" name="Picture 2" descr="Listening Games for Kids — Encourage Play">
            <a:extLst>
              <a:ext uri="{FF2B5EF4-FFF2-40B4-BE49-F238E27FC236}">
                <a16:creationId xmlns:a16="http://schemas.microsoft.com/office/drawing/2014/main" id="{8CB51082-D93C-447E-8365-CB8FFCDB31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3980"/>
          <a:stretch/>
        </p:blipFill>
        <p:spPr bwMode="auto">
          <a:xfrm>
            <a:off x="985315" y="2004905"/>
            <a:ext cx="3309124" cy="3275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864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noChangeArrowheads="1"/>
          </p:cNvSpPr>
          <p:nvPr>
            <p:ph type="title"/>
          </p:nvPr>
        </p:nvSpPr>
        <p:spPr>
          <a:xfrm>
            <a:off x="881094" y="648101"/>
            <a:ext cx="8220075" cy="993775"/>
          </a:xfrm>
        </p:spPr>
        <p:txBody>
          <a:bodyPr/>
          <a:lstStyle/>
          <a:p>
            <a:pPr eaLnBrk="1" hangingPunct="1"/>
            <a:r>
              <a:rPr lang="en-GB" altLang="en-US" sz="3600" dirty="0">
                <a:latin typeface="Twinkl Cursive Looped Light" panose="02000000000000000000" pitchFamily="2" charset="0"/>
              </a:rPr>
              <a:t>What Is Phonics?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881094" y="1371601"/>
            <a:ext cx="5964206" cy="483829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latin typeface="Twinkl Cursive Looped Light" panose="02000000000000000000" pitchFamily="2" charset="0"/>
              </a:rPr>
              <a:t>Phonics is a method for teaching reading and writing.</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It develops phonemic awareness – the ability to hear, recognise and use the sounds within words.</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Learners are also taught the correspondence between sounds and the graphemes (spelling patterns) that represent them.</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Phonics is currently the main way in which children in British primary schools are taught to read in their earliest years.</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Children will also be taught other skills, such as whole-word recognition (see ‘tricky words’), book skills and a love and enjoyment of reading.</a:t>
            </a:r>
          </a:p>
        </p:txBody>
      </p:sp>
      <p:pic>
        <p:nvPicPr>
          <p:cNvPr id="2" name="Picture 1">
            <a:extLst>
              <a:ext uri="{FF2B5EF4-FFF2-40B4-BE49-F238E27FC236}">
                <a16:creationId xmlns:a16="http://schemas.microsoft.com/office/drawing/2014/main" id="{2C5E23C3-DEE3-4DDF-90B0-3B4E9E015A8F}"/>
              </a:ext>
            </a:extLst>
          </p:cNvPr>
          <p:cNvPicPr>
            <a:picLocks noChangeAspect="1"/>
          </p:cNvPicPr>
          <p:nvPr/>
        </p:nvPicPr>
        <p:blipFill>
          <a:blip r:embed="rId3"/>
          <a:stretch>
            <a:fillRect/>
          </a:stretch>
        </p:blipFill>
        <p:spPr>
          <a:xfrm>
            <a:off x="6812928" y="241300"/>
            <a:ext cx="4576481" cy="3187700"/>
          </a:xfrm>
          <a:prstGeom prst="rect">
            <a:avLst/>
          </a:prstGeom>
        </p:spPr>
      </p:pic>
      <p:pic>
        <p:nvPicPr>
          <p:cNvPr id="3" name="Picture 2">
            <a:extLst>
              <a:ext uri="{FF2B5EF4-FFF2-40B4-BE49-F238E27FC236}">
                <a16:creationId xmlns:a16="http://schemas.microsoft.com/office/drawing/2014/main" id="{B33CA8BD-DF63-4373-9CF8-AD8E76254B78}"/>
              </a:ext>
            </a:extLst>
          </p:cNvPr>
          <p:cNvPicPr>
            <a:picLocks noChangeAspect="1"/>
          </p:cNvPicPr>
          <p:nvPr/>
        </p:nvPicPr>
        <p:blipFill>
          <a:blip r:embed="rId4"/>
          <a:stretch>
            <a:fillRect/>
          </a:stretch>
        </p:blipFill>
        <p:spPr>
          <a:xfrm>
            <a:off x="6845300" y="3790750"/>
            <a:ext cx="4368800" cy="2683375"/>
          </a:xfrm>
          <a:prstGeom prst="rect">
            <a:avLst/>
          </a:prstGeom>
        </p:spPr>
      </p:pic>
    </p:spTree>
    <p:extLst>
      <p:ext uri="{BB962C8B-B14F-4D97-AF65-F5344CB8AC3E}">
        <p14:creationId xmlns:p14="http://schemas.microsoft.com/office/powerpoint/2010/main" val="1231224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noChangeArrowheads="1"/>
          </p:cNvSpPr>
          <p:nvPr>
            <p:ph type="title"/>
          </p:nvPr>
        </p:nvSpPr>
        <p:spPr>
          <a:xfrm>
            <a:off x="1981201" y="763480"/>
            <a:ext cx="8220075" cy="709721"/>
          </a:xfrm>
        </p:spPr>
        <p:txBody>
          <a:bodyPr/>
          <a:lstStyle/>
          <a:p>
            <a:pPr eaLnBrk="1" hangingPunct="1"/>
            <a:r>
              <a:rPr lang="en-GB" altLang="en-US" sz="3600" dirty="0">
                <a:latin typeface="Twinkl Cursive Looped Light" panose="02000000000000000000" pitchFamily="2" charset="0"/>
              </a:rPr>
              <a:t>Why Are Children Taught Phonics?</a:t>
            </a:r>
          </a:p>
        </p:txBody>
      </p:sp>
      <p:sp>
        <p:nvSpPr>
          <p:cNvPr id="23" name="Rectangle: Rounded Corners 22">
            <a:extLst>
              <a:ext uri="{FF2B5EF4-FFF2-40B4-BE49-F238E27FC236}">
                <a16:creationId xmlns:a16="http://schemas.microsoft.com/office/drawing/2014/main" id="{B5DCA8A9-F5CF-4DD3-91DF-7D6B661B138E}"/>
              </a:ext>
            </a:extLst>
          </p:cNvPr>
          <p:cNvSpPr/>
          <p:nvPr/>
        </p:nvSpPr>
        <p:spPr>
          <a:xfrm>
            <a:off x="907726" y="1766163"/>
            <a:ext cx="7632700" cy="4108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latin typeface="Twinkl Cursive Looped Light" panose="02000000000000000000" pitchFamily="2" charset="0"/>
              </a:rPr>
              <a:t>Phonics, taught in a structured way, is generally accepted to be the most effective way to teach reading and writing.</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Children learn to hear and recognise sounds in words and spell them correctly.</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This assists with their confidence, accuracy and fluency.</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Phonics should not be taught in isolation — children also need to learn other reading and comprehension skills alongside phonic knowledge.</a:t>
            </a:r>
          </a:p>
          <a:p>
            <a:pPr>
              <a:defRPr/>
            </a:pPr>
            <a:endParaRPr lang="en-GB" altLang="en-US" dirty="0">
              <a:solidFill>
                <a:schemeClr val="tx1"/>
              </a:solidFill>
            </a:endParaRPr>
          </a:p>
        </p:txBody>
      </p:sp>
      <p:pic>
        <p:nvPicPr>
          <p:cNvPr id="2052" name="Picture 4" descr="Phonics - Swanmore CE Primary School">
            <a:extLst>
              <a:ext uri="{FF2B5EF4-FFF2-40B4-BE49-F238E27FC236}">
                <a16:creationId xmlns:a16="http://schemas.microsoft.com/office/drawing/2014/main" id="{87473D67-0996-44B1-80ED-EC05CEE6EF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02826">
            <a:off x="8707550" y="3355707"/>
            <a:ext cx="2987452" cy="320186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ad Write Inc Sound Mat | Year 1 Green - Ms. Lindsey">
            <a:extLst>
              <a:ext uri="{FF2B5EF4-FFF2-40B4-BE49-F238E27FC236}">
                <a16:creationId xmlns:a16="http://schemas.microsoft.com/office/drawing/2014/main" id="{5ECB292B-BDD4-4A2C-8469-5FDB450434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56289">
            <a:off x="8776605" y="1485961"/>
            <a:ext cx="1790700" cy="255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7837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0"/>
          <p:cNvSpPr>
            <a:spLocks noGrp="1" noChangeArrowheads="1"/>
          </p:cNvSpPr>
          <p:nvPr>
            <p:ph type="title"/>
          </p:nvPr>
        </p:nvSpPr>
        <p:spPr>
          <a:xfrm>
            <a:off x="1083076" y="800100"/>
            <a:ext cx="8220075" cy="993775"/>
          </a:xfrm>
        </p:spPr>
        <p:txBody>
          <a:bodyPr/>
          <a:lstStyle/>
          <a:p>
            <a:pPr eaLnBrk="1" hangingPunct="1">
              <a:lnSpc>
                <a:spcPct val="100000"/>
              </a:lnSpc>
              <a:spcBef>
                <a:spcPct val="50000"/>
              </a:spcBef>
            </a:pPr>
            <a:r>
              <a:rPr lang="en-GB" altLang="en-US" sz="3600" dirty="0">
                <a:latin typeface="Twinkl Cursive Looped Light" panose="02000000000000000000" pitchFamily="2" charset="0"/>
              </a:rPr>
              <a:t>The Year 1 Phonics Check</a:t>
            </a:r>
            <a:endParaRPr lang="en-US" altLang="en-US" sz="3600" dirty="0">
              <a:latin typeface="Twinkl Cursive Looped Light" panose="02000000000000000000" pitchFamily="2"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1083077" y="1296988"/>
            <a:ext cx="6400800" cy="424021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latin typeface="Twinkl Cursive Looped Light" panose="02000000000000000000" pitchFamily="2" charset="0"/>
              </a:rPr>
              <a:t>In June, all year 1 children are expected to complete the year 1 phonics screening check.</a:t>
            </a:r>
          </a:p>
          <a:p>
            <a:pPr>
              <a:defRPr/>
            </a:pPr>
            <a:r>
              <a:rPr lang="en-GB" altLang="en-US" dirty="0">
                <a:solidFill>
                  <a:schemeClr val="tx1"/>
                </a:solidFill>
                <a:latin typeface="Twinkl Cursive Looped Light" panose="02000000000000000000" pitchFamily="2" charset="0"/>
              </a:rPr>
              <a:t> </a:t>
            </a:r>
          </a:p>
          <a:p>
            <a:pPr>
              <a:defRPr/>
            </a:pPr>
            <a:r>
              <a:rPr lang="en-GB" altLang="en-US" dirty="0">
                <a:solidFill>
                  <a:schemeClr val="tx1"/>
                </a:solidFill>
                <a:latin typeface="Twinkl Cursive Looped Light" panose="02000000000000000000" pitchFamily="2" charset="0"/>
              </a:rPr>
              <a:t>The aim is to check that a child is making progress in phonics. They are expected to read a mixture of real words and ‘nonsense’ words.</a:t>
            </a:r>
          </a:p>
          <a:p>
            <a:pPr>
              <a:defRPr/>
            </a:pPr>
            <a:endParaRPr lang="en-GB"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If a child has not reached the expected standard, schools must give additional support to help the child to make progress in year 2.</a:t>
            </a:r>
            <a:endParaRPr lang="en-US" altLang="en-US" dirty="0">
              <a:solidFill>
                <a:schemeClr val="tx1"/>
              </a:solidFill>
            </a:endParaRPr>
          </a:p>
        </p:txBody>
      </p:sp>
      <p:pic>
        <p:nvPicPr>
          <p:cNvPr id="2" name="Picture 1">
            <a:extLst>
              <a:ext uri="{FF2B5EF4-FFF2-40B4-BE49-F238E27FC236}">
                <a16:creationId xmlns:a16="http://schemas.microsoft.com/office/drawing/2014/main" id="{FDCB6C0F-2D11-40F0-A8C8-86AAE7DD4AA0}"/>
              </a:ext>
            </a:extLst>
          </p:cNvPr>
          <p:cNvPicPr>
            <a:picLocks noChangeAspect="1"/>
          </p:cNvPicPr>
          <p:nvPr/>
        </p:nvPicPr>
        <p:blipFill>
          <a:blip r:embed="rId3"/>
          <a:stretch>
            <a:fillRect/>
          </a:stretch>
        </p:blipFill>
        <p:spPr>
          <a:xfrm>
            <a:off x="7483877" y="639770"/>
            <a:ext cx="3925284" cy="5554647"/>
          </a:xfrm>
          <a:prstGeom prst="rect">
            <a:avLst/>
          </a:prstGeom>
        </p:spPr>
      </p:pic>
    </p:spTree>
    <p:extLst>
      <p:ext uri="{BB962C8B-B14F-4D97-AF65-F5344CB8AC3E}">
        <p14:creationId xmlns:p14="http://schemas.microsoft.com/office/powerpoint/2010/main" val="4059363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0"/>
          <p:cNvSpPr>
            <a:spLocks noGrp="1" noChangeArrowheads="1"/>
          </p:cNvSpPr>
          <p:nvPr>
            <p:ph type="title"/>
          </p:nvPr>
        </p:nvSpPr>
        <p:spPr>
          <a:xfrm>
            <a:off x="869505" y="721124"/>
            <a:ext cx="10679953" cy="1358900"/>
          </a:xfrm>
        </p:spPr>
        <p:txBody>
          <a:bodyPr/>
          <a:lstStyle/>
          <a:p>
            <a:pPr eaLnBrk="1" hangingPunct="1">
              <a:lnSpc>
                <a:spcPct val="100000"/>
              </a:lnSpc>
              <a:spcBef>
                <a:spcPct val="50000"/>
              </a:spcBef>
            </a:pPr>
            <a:r>
              <a:rPr lang="en-GB" altLang="en-US" sz="3600" dirty="0">
                <a:latin typeface="Twinkl Cursive Looped Light" panose="02000000000000000000" pitchFamily="2" charset="0"/>
              </a:rPr>
              <a:t>Guided reading in supporting phonics and age appropriate texts</a:t>
            </a:r>
            <a:endParaRPr lang="en-US" altLang="en-US" sz="3600" dirty="0">
              <a:latin typeface="Twinkl Cursive Looped Light" panose="02000000000000000000" pitchFamily="2"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5951960" y="2080024"/>
            <a:ext cx="5370535" cy="355600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altLang="en-US" dirty="0">
                <a:solidFill>
                  <a:schemeClr val="tx1"/>
                </a:solidFill>
                <a:latin typeface="Twinkl Cursive Looped Light" panose="02000000000000000000" pitchFamily="2" charset="0"/>
              </a:rPr>
              <a:t>Children will be heard reading twice a week in guided reading sessions.</a:t>
            </a:r>
          </a:p>
          <a:p>
            <a:pPr algn="r">
              <a:defRPr/>
            </a:pPr>
            <a:endParaRPr lang="en-GB" altLang="en-US" dirty="0">
              <a:solidFill>
                <a:schemeClr val="tx1"/>
              </a:solidFill>
              <a:latin typeface="Twinkl Cursive Looped Light" panose="02000000000000000000" pitchFamily="2" charset="0"/>
            </a:endParaRPr>
          </a:p>
          <a:p>
            <a:pPr algn="r">
              <a:defRPr/>
            </a:pPr>
            <a:r>
              <a:rPr lang="en-GB" altLang="en-US" dirty="0">
                <a:solidFill>
                  <a:schemeClr val="tx1"/>
                </a:solidFill>
                <a:latin typeface="Twinkl Cursive Looped Light" panose="02000000000000000000" pitchFamily="2" charset="0"/>
              </a:rPr>
              <a:t>The books they read will be a mix of age appropriate and stage appropriate texts. This means that some books will be matched to the phonic development of the children, whilst other may be more challenging and be linked instead to the age of the child.</a:t>
            </a:r>
          </a:p>
          <a:p>
            <a:pPr algn="r">
              <a:defRPr/>
            </a:pPr>
            <a:endParaRPr lang="en-GB" altLang="en-US" dirty="0">
              <a:solidFill>
                <a:schemeClr val="tx1"/>
              </a:solidFill>
              <a:latin typeface="Twinkl Cursive Looped Light" panose="02000000000000000000" pitchFamily="2" charset="0"/>
            </a:endParaRPr>
          </a:p>
          <a:p>
            <a:pPr algn="r">
              <a:defRPr/>
            </a:pPr>
            <a:r>
              <a:rPr lang="en-GB" altLang="en-US" dirty="0">
                <a:solidFill>
                  <a:schemeClr val="tx1"/>
                </a:solidFill>
                <a:latin typeface="Twinkl Cursive Looped Light" panose="02000000000000000000" pitchFamily="2" charset="0"/>
              </a:rPr>
              <a:t>These have been carefully mapped out and will develop and progress with the children as they move through the year. </a:t>
            </a:r>
            <a:endParaRPr lang="en-US" altLang="en-US" dirty="0">
              <a:solidFill>
                <a:schemeClr val="tx1"/>
              </a:solidFill>
            </a:endParaRPr>
          </a:p>
        </p:txBody>
      </p:sp>
      <p:pic>
        <p:nvPicPr>
          <p:cNvPr id="3" name="Picture 2">
            <a:extLst>
              <a:ext uri="{FF2B5EF4-FFF2-40B4-BE49-F238E27FC236}">
                <a16:creationId xmlns:a16="http://schemas.microsoft.com/office/drawing/2014/main" id="{2E553B29-1665-4E1E-A1D6-DD033BB85EC0}"/>
              </a:ext>
            </a:extLst>
          </p:cNvPr>
          <p:cNvPicPr>
            <a:picLocks noChangeAspect="1"/>
          </p:cNvPicPr>
          <p:nvPr/>
        </p:nvPicPr>
        <p:blipFill>
          <a:blip r:embed="rId3"/>
          <a:stretch>
            <a:fillRect/>
          </a:stretch>
        </p:blipFill>
        <p:spPr>
          <a:xfrm rot="20978041">
            <a:off x="793869" y="2271540"/>
            <a:ext cx="5233727" cy="3514276"/>
          </a:xfrm>
          <a:prstGeom prst="rect">
            <a:avLst/>
          </a:prstGeom>
        </p:spPr>
      </p:pic>
    </p:spTree>
    <p:extLst>
      <p:ext uri="{BB962C8B-B14F-4D97-AF65-F5344CB8AC3E}">
        <p14:creationId xmlns:p14="http://schemas.microsoft.com/office/powerpoint/2010/main" val="1292051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1B89EFF6-0A8C-45AA-B850-82C4B36E6406}"/>
              </a:ext>
            </a:extLst>
          </p:cNvPr>
          <p:cNvSpPr txBox="1">
            <a:spLocks noChangeArrowheads="1"/>
          </p:cNvSpPr>
          <p:nvPr/>
        </p:nvSpPr>
        <p:spPr>
          <a:xfrm>
            <a:off x="756023" y="543324"/>
            <a:ext cx="10679953" cy="13589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US" sz="4800" kern="1200" cap="none" spc="0" baseline="0">
                <a:solidFill>
                  <a:schemeClr val="tx1">
                    <a:lumMod val="85000"/>
                    <a:lumOff val="15000"/>
                  </a:schemeClr>
                </a:solidFill>
                <a:effectLst/>
                <a:latin typeface="Twinkl SemiBold" pitchFamily="2" charset="0"/>
                <a:ea typeface="+mn-ea"/>
                <a:cs typeface="+mn-cs"/>
              </a:defRPr>
            </a:lvl1pPr>
          </a:lstStyle>
          <a:p>
            <a:pPr>
              <a:lnSpc>
                <a:spcPct val="100000"/>
              </a:lnSpc>
              <a:spcBef>
                <a:spcPct val="50000"/>
              </a:spcBef>
            </a:pPr>
            <a:r>
              <a:rPr lang="en-GB" altLang="en-US" sz="3600" dirty="0">
                <a:latin typeface="Twinkl Cursive Looped Light" panose="02000000000000000000" pitchFamily="2" charset="0"/>
              </a:rPr>
              <a:t>Comprehension tasks and spellings</a:t>
            </a:r>
          </a:p>
        </p:txBody>
      </p:sp>
      <p:pic>
        <p:nvPicPr>
          <p:cNvPr id="6" name="Picture 5">
            <a:extLst>
              <a:ext uri="{FF2B5EF4-FFF2-40B4-BE49-F238E27FC236}">
                <a16:creationId xmlns:a16="http://schemas.microsoft.com/office/drawing/2014/main" id="{1F025178-4802-4CA1-95FC-1CCF61A7568B}"/>
              </a:ext>
            </a:extLst>
          </p:cNvPr>
          <p:cNvPicPr>
            <a:picLocks noChangeAspect="1"/>
          </p:cNvPicPr>
          <p:nvPr/>
        </p:nvPicPr>
        <p:blipFill>
          <a:blip r:embed="rId2"/>
          <a:stretch>
            <a:fillRect/>
          </a:stretch>
        </p:blipFill>
        <p:spPr>
          <a:xfrm>
            <a:off x="993996" y="1679973"/>
            <a:ext cx="3222403" cy="4582549"/>
          </a:xfrm>
          <a:prstGeom prst="rect">
            <a:avLst/>
          </a:prstGeom>
        </p:spPr>
      </p:pic>
      <p:pic>
        <p:nvPicPr>
          <p:cNvPr id="7" name="Picture 6">
            <a:extLst>
              <a:ext uri="{FF2B5EF4-FFF2-40B4-BE49-F238E27FC236}">
                <a16:creationId xmlns:a16="http://schemas.microsoft.com/office/drawing/2014/main" id="{2865C005-605A-4C6D-BD3B-C376096576F6}"/>
              </a:ext>
            </a:extLst>
          </p:cNvPr>
          <p:cNvPicPr>
            <a:picLocks noChangeAspect="1"/>
          </p:cNvPicPr>
          <p:nvPr/>
        </p:nvPicPr>
        <p:blipFill>
          <a:blip r:embed="rId3"/>
          <a:stretch>
            <a:fillRect/>
          </a:stretch>
        </p:blipFill>
        <p:spPr>
          <a:xfrm>
            <a:off x="4702078" y="1679974"/>
            <a:ext cx="3102270" cy="4543025"/>
          </a:xfrm>
          <a:prstGeom prst="rect">
            <a:avLst/>
          </a:prstGeom>
        </p:spPr>
      </p:pic>
      <p:pic>
        <p:nvPicPr>
          <p:cNvPr id="8" name="Picture 7">
            <a:extLst>
              <a:ext uri="{FF2B5EF4-FFF2-40B4-BE49-F238E27FC236}">
                <a16:creationId xmlns:a16="http://schemas.microsoft.com/office/drawing/2014/main" id="{5CA81822-EC86-44EB-8E0D-8AE0147C12BB}"/>
              </a:ext>
            </a:extLst>
          </p:cNvPr>
          <p:cNvPicPr>
            <a:picLocks noChangeAspect="1"/>
          </p:cNvPicPr>
          <p:nvPr/>
        </p:nvPicPr>
        <p:blipFill>
          <a:blip r:embed="rId4"/>
          <a:stretch>
            <a:fillRect/>
          </a:stretch>
        </p:blipFill>
        <p:spPr>
          <a:xfrm>
            <a:off x="8159266" y="2041640"/>
            <a:ext cx="2921792" cy="3226396"/>
          </a:xfrm>
          <a:prstGeom prst="rect">
            <a:avLst/>
          </a:prstGeom>
        </p:spPr>
      </p:pic>
    </p:spTree>
    <p:extLst>
      <p:ext uri="{BB962C8B-B14F-4D97-AF65-F5344CB8AC3E}">
        <p14:creationId xmlns:p14="http://schemas.microsoft.com/office/powerpoint/2010/main" val="4522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0"/>
          <p:cNvSpPr>
            <a:spLocks noGrp="1" noChangeArrowheads="1"/>
          </p:cNvSpPr>
          <p:nvPr>
            <p:ph type="title"/>
          </p:nvPr>
        </p:nvSpPr>
        <p:spPr>
          <a:xfrm>
            <a:off x="1981200" y="590550"/>
            <a:ext cx="8220075" cy="993775"/>
          </a:xfrm>
        </p:spPr>
        <p:txBody>
          <a:bodyPr/>
          <a:lstStyle/>
          <a:p>
            <a:pPr eaLnBrk="1" hangingPunct="1">
              <a:lnSpc>
                <a:spcPct val="100000"/>
              </a:lnSpc>
              <a:spcBef>
                <a:spcPct val="50000"/>
              </a:spcBef>
            </a:pPr>
            <a:r>
              <a:rPr lang="en-GB" altLang="en-US" sz="3600" dirty="0">
                <a:latin typeface="Twinkl Cursive Looped Light" panose="02000000000000000000" pitchFamily="2" charset="0"/>
              </a:rPr>
              <a:t>The final phase of Phonics and Beyond</a:t>
            </a:r>
            <a:endParaRPr lang="en-US" altLang="en-US" sz="3600" dirty="0">
              <a:latin typeface="Twinkl Cursive Looped Light" panose="02000000000000000000" pitchFamily="2" charset="0"/>
            </a:endParaRPr>
          </a:p>
        </p:txBody>
      </p:sp>
      <p:sp>
        <p:nvSpPr>
          <p:cNvPr id="15" name="Rectangle: Rounded Corners 14">
            <a:extLst>
              <a:ext uri="{FF2B5EF4-FFF2-40B4-BE49-F238E27FC236}">
                <a16:creationId xmlns:a16="http://schemas.microsoft.com/office/drawing/2014/main" id="{78D5DE67-7466-4A2E-8928-73C4955A0620}"/>
              </a:ext>
            </a:extLst>
          </p:cNvPr>
          <p:cNvSpPr/>
          <p:nvPr/>
        </p:nvSpPr>
        <p:spPr>
          <a:xfrm>
            <a:off x="816962" y="1689100"/>
            <a:ext cx="7155402" cy="40957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defRPr/>
            </a:pPr>
            <a:r>
              <a:rPr lang="en-GB" altLang="en-US" dirty="0">
                <a:solidFill>
                  <a:schemeClr val="tx1"/>
                </a:solidFill>
                <a:latin typeface="Twinkl Cursive Looped Light" panose="02000000000000000000" pitchFamily="2" charset="0"/>
              </a:rPr>
              <a:t>This is mainly taught as children progress through year 2 (age 6-7).</a:t>
            </a:r>
            <a:endParaRPr lang="en-US" altLang="en-US" dirty="0">
              <a:solidFill>
                <a:schemeClr val="tx1"/>
              </a:solidFill>
              <a:latin typeface="Twinkl Cursive Looped Light" panose="02000000000000000000" pitchFamily="2" charset="0"/>
            </a:endParaRPr>
          </a:p>
          <a:p>
            <a:pPr>
              <a:defRPr/>
            </a:pPr>
            <a:r>
              <a:rPr lang="en-GB" altLang="en-US" dirty="0">
                <a:solidFill>
                  <a:schemeClr val="tx1"/>
                </a:solidFill>
                <a:latin typeface="Twinkl Cursive Looped Light" panose="02000000000000000000" pitchFamily="2" charset="0"/>
              </a:rPr>
              <a:t> </a:t>
            </a:r>
          </a:p>
          <a:p>
            <a:pPr>
              <a:spcBef>
                <a:spcPct val="50000"/>
              </a:spcBef>
              <a:defRPr/>
            </a:pPr>
            <a:r>
              <a:rPr lang="en-GB" altLang="en-US" dirty="0">
                <a:solidFill>
                  <a:schemeClr val="tx1"/>
                </a:solidFill>
                <a:latin typeface="Twinkl Cursive Looped Light" panose="02000000000000000000" pitchFamily="2" charset="0"/>
              </a:rPr>
              <a:t>Children are becoming fluent readers and more accurate spellers. They learn more spelling patterns such as the use of prefixes and suffixes, contracted forms of words (e.g. can’t, won’t) and other words in common usage such as days of the week.</a:t>
            </a:r>
            <a:endParaRPr lang="en-US" altLang="en-US" dirty="0">
              <a:solidFill>
                <a:schemeClr val="tx1"/>
              </a:solidFill>
              <a:latin typeface="Twinkl Cursive Looped Light" panose="02000000000000000000" pitchFamily="2" charset="0"/>
            </a:endParaRPr>
          </a:p>
          <a:p>
            <a:pPr>
              <a:defRPr/>
            </a:pPr>
            <a:endParaRPr lang="en-GB" altLang="en-US" dirty="0">
              <a:solidFill>
                <a:schemeClr val="tx1"/>
              </a:solidFill>
              <a:latin typeface="Twinkl Cursive Looped Light" panose="02000000000000000000" pitchFamily="2" charset="0"/>
            </a:endParaRPr>
          </a:p>
          <a:p>
            <a:pPr>
              <a:spcBef>
                <a:spcPct val="50000"/>
              </a:spcBef>
              <a:defRPr/>
            </a:pPr>
            <a:r>
              <a:rPr lang="en-GB" altLang="en-US" dirty="0">
                <a:solidFill>
                  <a:schemeClr val="tx1"/>
                </a:solidFill>
                <a:latin typeface="Twinkl Cursive Looped Light" panose="02000000000000000000" pitchFamily="2" charset="0"/>
              </a:rPr>
              <a:t>At this stage, children can read hundreds of words automatically. They are now reading for pleasure and reading to learn rather than learning to read.</a:t>
            </a:r>
          </a:p>
          <a:p>
            <a:pPr>
              <a:spcBef>
                <a:spcPct val="50000"/>
              </a:spcBef>
              <a:defRPr/>
            </a:pPr>
            <a:endParaRPr lang="en-GB" altLang="en-US" dirty="0">
              <a:solidFill>
                <a:schemeClr val="tx1"/>
              </a:solidFill>
              <a:latin typeface="Twinkl Cursive Looped Light" panose="02000000000000000000" pitchFamily="2" charset="0"/>
            </a:endParaRPr>
          </a:p>
          <a:p>
            <a:pPr>
              <a:spcBef>
                <a:spcPct val="50000"/>
              </a:spcBef>
              <a:defRPr/>
            </a:pPr>
            <a:r>
              <a:rPr lang="en-GB" altLang="en-US" dirty="0">
                <a:solidFill>
                  <a:schemeClr val="tx1"/>
                </a:solidFill>
                <a:latin typeface="Twinkl Cursive Looped Light" panose="02000000000000000000" pitchFamily="2" charset="0"/>
              </a:rPr>
              <a:t>They can decode words quickly and silently and only need to sound out longer or more unfamiliar words.</a:t>
            </a:r>
            <a:endParaRPr lang="en-US" altLang="en-US" dirty="0">
              <a:solidFill>
                <a:schemeClr val="tx1"/>
              </a:solidFill>
              <a:latin typeface="Twinkl Cursive Looped Light" panose="02000000000000000000" pitchFamily="2" charset="0"/>
            </a:endParaRPr>
          </a:p>
        </p:txBody>
      </p:sp>
      <p:pic>
        <p:nvPicPr>
          <p:cNvPr id="4" name="Picture 3">
            <a:extLst>
              <a:ext uri="{FF2B5EF4-FFF2-40B4-BE49-F238E27FC236}">
                <a16:creationId xmlns:a16="http://schemas.microsoft.com/office/drawing/2014/main" id="{67E9C8CC-1688-4889-8418-BAE361E304FA}"/>
              </a:ext>
            </a:extLst>
          </p:cNvPr>
          <p:cNvPicPr>
            <a:picLocks noChangeAspect="1"/>
          </p:cNvPicPr>
          <p:nvPr/>
        </p:nvPicPr>
        <p:blipFill>
          <a:blip r:embed="rId3"/>
          <a:stretch>
            <a:fillRect/>
          </a:stretch>
        </p:blipFill>
        <p:spPr>
          <a:xfrm>
            <a:off x="7972364" y="2128824"/>
            <a:ext cx="3402674" cy="2600351"/>
          </a:xfrm>
          <a:prstGeom prst="rect">
            <a:avLst/>
          </a:prstGeom>
        </p:spPr>
      </p:pic>
    </p:spTree>
    <p:extLst>
      <p:ext uri="{BB962C8B-B14F-4D97-AF65-F5344CB8AC3E}">
        <p14:creationId xmlns:p14="http://schemas.microsoft.com/office/powerpoint/2010/main" val="858579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0"/>
          <p:cNvSpPr>
            <a:spLocks noGrp="1" noChangeArrowheads="1"/>
          </p:cNvSpPr>
          <p:nvPr>
            <p:ph type="title"/>
          </p:nvPr>
        </p:nvSpPr>
        <p:spPr>
          <a:xfrm>
            <a:off x="667306" y="594836"/>
            <a:ext cx="8220075" cy="993775"/>
          </a:xfrm>
        </p:spPr>
        <p:txBody>
          <a:bodyPr/>
          <a:lstStyle/>
          <a:p>
            <a:pPr eaLnBrk="1" hangingPunct="1">
              <a:lnSpc>
                <a:spcPct val="100000"/>
              </a:lnSpc>
              <a:spcBef>
                <a:spcPct val="50000"/>
              </a:spcBef>
            </a:pPr>
            <a:r>
              <a:rPr lang="en-GB" altLang="en-US" sz="3600" dirty="0">
                <a:latin typeface="Twinkl Cursive Looped Light" panose="02000000000000000000" pitchFamily="2" charset="0"/>
              </a:rPr>
              <a:t>Helping Your Child at Home</a:t>
            </a:r>
            <a:endParaRPr lang="en-US" altLang="en-US" sz="3600" dirty="0">
              <a:latin typeface="Twinkl Cursive Looped Light" panose="02000000000000000000" pitchFamily="2" charset="0"/>
            </a:endParaRPr>
          </a:p>
        </p:txBody>
      </p:sp>
      <p:sp>
        <p:nvSpPr>
          <p:cNvPr id="49155" name="Text Box 5"/>
          <p:cNvSpPr txBox="1">
            <a:spLocks noChangeArrowheads="1"/>
          </p:cNvSpPr>
          <p:nvPr/>
        </p:nvSpPr>
        <p:spPr bwMode="auto">
          <a:xfrm>
            <a:off x="854462" y="1640535"/>
            <a:ext cx="77057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50000"/>
              </a:spcBef>
              <a:buFontTx/>
              <a:buNone/>
            </a:pPr>
            <a:r>
              <a:rPr lang="en-GB" altLang="en-US" dirty="0">
                <a:solidFill>
                  <a:schemeClr val="tx1"/>
                </a:solidFill>
                <a:latin typeface="Twinkl Cursive Looped Light" panose="02000000000000000000" pitchFamily="2" charset="0"/>
              </a:rPr>
              <a:t>Work on listening skills.</a:t>
            </a:r>
            <a:endParaRPr lang="en-US" altLang="en-US" dirty="0">
              <a:solidFill>
                <a:schemeClr val="tx1"/>
              </a:solidFill>
              <a:latin typeface="Twinkl Cursive Looped Light" panose="02000000000000000000" pitchFamily="2" charset="0"/>
            </a:endParaRPr>
          </a:p>
        </p:txBody>
      </p:sp>
      <p:sp>
        <p:nvSpPr>
          <p:cNvPr id="49156" name="Text Box 6"/>
          <p:cNvSpPr txBox="1">
            <a:spLocks noChangeArrowheads="1"/>
          </p:cNvSpPr>
          <p:nvPr/>
        </p:nvSpPr>
        <p:spPr bwMode="auto">
          <a:xfrm>
            <a:off x="854461" y="2060759"/>
            <a:ext cx="7705725"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50000"/>
              </a:spcBef>
              <a:buFontTx/>
              <a:buNone/>
            </a:pPr>
            <a:r>
              <a:rPr lang="en-GB" altLang="en-US" dirty="0">
                <a:solidFill>
                  <a:schemeClr val="tx1"/>
                </a:solidFill>
                <a:latin typeface="Twinkl Cursive Looped Light" panose="02000000000000000000" pitchFamily="2" charset="0"/>
              </a:rPr>
              <a:t>Practise real and nonsense words.</a:t>
            </a:r>
            <a:endParaRPr lang="en-US" altLang="en-US" dirty="0">
              <a:solidFill>
                <a:schemeClr val="tx1"/>
              </a:solidFill>
              <a:latin typeface="Twinkl Cursive Looped Light" panose="02000000000000000000" pitchFamily="2" charset="0"/>
            </a:endParaRPr>
          </a:p>
        </p:txBody>
      </p:sp>
      <p:sp>
        <p:nvSpPr>
          <p:cNvPr id="49157" name="Text Box 7"/>
          <p:cNvSpPr txBox="1">
            <a:spLocks noChangeArrowheads="1"/>
          </p:cNvSpPr>
          <p:nvPr/>
        </p:nvSpPr>
        <p:spPr bwMode="auto">
          <a:xfrm>
            <a:off x="854459" y="2902795"/>
            <a:ext cx="7705725"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50000"/>
              </a:spcBef>
              <a:buFontTx/>
              <a:buNone/>
            </a:pPr>
            <a:r>
              <a:rPr lang="en-GB" altLang="en-US" dirty="0">
                <a:solidFill>
                  <a:schemeClr val="tx1"/>
                </a:solidFill>
                <a:latin typeface="Twinkl Cursive Looped Light" panose="02000000000000000000" pitchFamily="2" charset="0"/>
              </a:rPr>
              <a:t>Support your child to complete home learning.</a:t>
            </a:r>
            <a:endParaRPr lang="en-US" altLang="en-US" dirty="0">
              <a:solidFill>
                <a:schemeClr val="tx1"/>
              </a:solidFill>
              <a:latin typeface="Twinkl Cursive Looped Light" panose="02000000000000000000" pitchFamily="2" charset="0"/>
            </a:endParaRPr>
          </a:p>
        </p:txBody>
      </p:sp>
      <p:sp>
        <p:nvSpPr>
          <p:cNvPr id="49158" name="Text Box 8"/>
          <p:cNvSpPr txBox="1">
            <a:spLocks noChangeArrowheads="1"/>
          </p:cNvSpPr>
          <p:nvPr/>
        </p:nvSpPr>
        <p:spPr bwMode="auto">
          <a:xfrm>
            <a:off x="854458" y="3329761"/>
            <a:ext cx="7705725"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50000"/>
              </a:spcBef>
              <a:buFontTx/>
              <a:buNone/>
            </a:pPr>
            <a:r>
              <a:rPr lang="en-GB" altLang="en-US" dirty="0">
                <a:solidFill>
                  <a:schemeClr val="tx1"/>
                </a:solidFill>
                <a:latin typeface="Twinkl Cursive Looped Light" panose="02000000000000000000" pitchFamily="2" charset="0"/>
              </a:rPr>
              <a:t>Practise new sounds and graphemes.</a:t>
            </a:r>
            <a:endParaRPr lang="en-US" altLang="en-US" dirty="0">
              <a:solidFill>
                <a:schemeClr val="tx1"/>
              </a:solidFill>
              <a:latin typeface="Twinkl Cursive Looped Light" panose="02000000000000000000" pitchFamily="2" charset="0"/>
            </a:endParaRPr>
          </a:p>
        </p:txBody>
      </p:sp>
      <p:sp>
        <p:nvSpPr>
          <p:cNvPr id="49159" name="Text Box 8"/>
          <p:cNvSpPr txBox="1">
            <a:spLocks noChangeArrowheads="1"/>
          </p:cNvSpPr>
          <p:nvPr/>
        </p:nvSpPr>
        <p:spPr bwMode="auto">
          <a:xfrm>
            <a:off x="854457" y="3756726"/>
            <a:ext cx="7705725"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50000"/>
              </a:spcBef>
              <a:buFontTx/>
              <a:buNone/>
            </a:pPr>
            <a:r>
              <a:rPr lang="en-GB" altLang="en-US" dirty="0">
                <a:solidFill>
                  <a:schemeClr val="tx1"/>
                </a:solidFill>
                <a:latin typeface="Twinkl Cursive Looped Light" panose="02000000000000000000" pitchFamily="2" charset="0"/>
              </a:rPr>
              <a:t>Read to and with your child </a:t>
            </a:r>
            <a:r>
              <a:rPr lang="en-GB" altLang="en-US" b="1" dirty="0">
                <a:solidFill>
                  <a:schemeClr val="tx1"/>
                </a:solidFill>
                <a:latin typeface="Twinkl Cursive Looped Light" panose="02000000000000000000" pitchFamily="2" charset="0"/>
              </a:rPr>
              <a:t>every day</a:t>
            </a:r>
            <a:r>
              <a:rPr lang="en-GB" altLang="en-US" dirty="0">
                <a:solidFill>
                  <a:schemeClr val="tx1"/>
                </a:solidFill>
                <a:latin typeface="Twinkl Cursive Looped Light" panose="02000000000000000000" pitchFamily="2" charset="0"/>
              </a:rPr>
              <a:t>.</a:t>
            </a:r>
            <a:endParaRPr lang="en-US" altLang="en-US" dirty="0">
              <a:solidFill>
                <a:schemeClr val="tx1"/>
              </a:solidFill>
              <a:latin typeface="Twinkl Cursive Looped Light" panose="02000000000000000000" pitchFamily="2" charset="0"/>
            </a:endParaRPr>
          </a:p>
        </p:txBody>
      </p:sp>
      <p:sp>
        <p:nvSpPr>
          <p:cNvPr id="49160" name="Text Box 8"/>
          <p:cNvSpPr txBox="1">
            <a:spLocks noChangeArrowheads="1"/>
          </p:cNvSpPr>
          <p:nvPr/>
        </p:nvSpPr>
        <p:spPr bwMode="auto">
          <a:xfrm>
            <a:off x="854457" y="2475830"/>
            <a:ext cx="7705725"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itchFamily="50" charset="0"/>
                <a:cs typeface="Sassoon Infant Rg" pitchFamily="50" charset="0"/>
              </a:defRPr>
            </a:lvl9pPr>
          </a:lstStyle>
          <a:p>
            <a:pPr eaLnBrk="1" hangingPunct="1">
              <a:lnSpc>
                <a:spcPct val="100000"/>
              </a:lnSpc>
              <a:spcBef>
                <a:spcPct val="50000"/>
              </a:spcBef>
              <a:buFontTx/>
              <a:buNone/>
            </a:pPr>
            <a:r>
              <a:rPr lang="en-GB" altLang="en-US" dirty="0">
                <a:solidFill>
                  <a:schemeClr val="tx1"/>
                </a:solidFill>
                <a:latin typeface="Twinkl Cursive Looped Light" panose="02000000000000000000" pitchFamily="2" charset="0"/>
              </a:rPr>
              <a:t>Look for familiar sounds and words in the world around you.</a:t>
            </a:r>
            <a:endParaRPr lang="en-US" altLang="en-US" dirty="0">
              <a:solidFill>
                <a:schemeClr val="tx1"/>
              </a:solidFill>
              <a:latin typeface="Twinkl Cursive Looped Light" panose="02000000000000000000" pitchFamily="2" charset="0"/>
            </a:endParaRPr>
          </a:p>
        </p:txBody>
      </p:sp>
      <p:pic>
        <p:nvPicPr>
          <p:cNvPr id="3" name="Picture 2">
            <a:extLst>
              <a:ext uri="{FF2B5EF4-FFF2-40B4-BE49-F238E27FC236}">
                <a16:creationId xmlns:a16="http://schemas.microsoft.com/office/drawing/2014/main" id="{44A44D66-2412-46D6-B0C6-0F7C5E96C5B6}"/>
              </a:ext>
            </a:extLst>
          </p:cNvPr>
          <p:cNvPicPr>
            <a:picLocks noChangeAspect="1"/>
          </p:cNvPicPr>
          <p:nvPr/>
        </p:nvPicPr>
        <p:blipFill>
          <a:blip r:embed="rId3"/>
          <a:stretch>
            <a:fillRect/>
          </a:stretch>
        </p:blipFill>
        <p:spPr>
          <a:xfrm>
            <a:off x="8262464" y="647543"/>
            <a:ext cx="3085155" cy="4396347"/>
          </a:xfrm>
          <a:prstGeom prst="rect">
            <a:avLst/>
          </a:prstGeom>
        </p:spPr>
      </p:pic>
      <p:pic>
        <p:nvPicPr>
          <p:cNvPr id="2" name="Picture 1">
            <a:extLst>
              <a:ext uri="{FF2B5EF4-FFF2-40B4-BE49-F238E27FC236}">
                <a16:creationId xmlns:a16="http://schemas.microsoft.com/office/drawing/2014/main" id="{ACE9BFC4-6E64-4075-A1D4-786E6CAED5AA}"/>
              </a:ext>
            </a:extLst>
          </p:cNvPr>
          <p:cNvPicPr>
            <a:picLocks noChangeAspect="1"/>
          </p:cNvPicPr>
          <p:nvPr/>
        </p:nvPicPr>
        <p:blipFill>
          <a:blip r:embed="rId4"/>
          <a:stretch>
            <a:fillRect/>
          </a:stretch>
        </p:blipFill>
        <p:spPr>
          <a:xfrm>
            <a:off x="5468187" y="3910135"/>
            <a:ext cx="3530558" cy="2357875"/>
          </a:xfrm>
          <a:prstGeom prst="rect">
            <a:avLst/>
          </a:prstGeom>
        </p:spPr>
      </p:pic>
    </p:spTree>
    <p:extLst>
      <p:ext uri="{BB962C8B-B14F-4D97-AF65-F5344CB8AC3E}">
        <p14:creationId xmlns:p14="http://schemas.microsoft.com/office/powerpoint/2010/main" val="38611586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503</TotalTime>
  <Words>1488</Words>
  <Application>Microsoft Office PowerPoint</Application>
  <PresentationFormat>Widescreen</PresentationFormat>
  <Paragraphs>105</Paragraphs>
  <Slides>11</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Calibri</vt:lpstr>
      <vt:lpstr>Century Gothic</vt:lpstr>
      <vt:lpstr>Garamond</vt:lpstr>
      <vt:lpstr>Tuffy-TTF</vt:lpstr>
      <vt:lpstr>Twinkl</vt:lpstr>
      <vt:lpstr>Twinkl Cursive Looped Light</vt:lpstr>
      <vt:lpstr>Twinkl SemiBold</vt:lpstr>
      <vt:lpstr>Savon</vt:lpstr>
      <vt:lpstr>KS1 Reading</vt:lpstr>
      <vt:lpstr>Did You Know…?</vt:lpstr>
      <vt:lpstr>The Jargon – A Quick Guide</vt:lpstr>
      <vt:lpstr>The Importance of Listening Skills</vt:lpstr>
      <vt:lpstr>What Is Phonics?</vt:lpstr>
      <vt:lpstr>Why Are Children Taught Phonics?</vt:lpstr>
      <vt:lpstr>The Year 1 Phonics Check</vt:lpstr>
      <vt:lpstr>Guided reading in supporting phonics and age appropriate texts</vt:lpstr>
      <vt:lpstr>PowerPoint Presentation</vt:lpstr>
      <vt:lpstr>The final phase of Phonics and Beyond</vt:lpstr>
      <vt:lpstr>Helping Your Child at Home</vt:lpstr>
    </vt:vector>
  </TitlesOfParts>
  <Company>Highfield CE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KS1 Reading</dc:title>
  <dc:creator>Emily Hughes</dc:creator>
  <cp:lastModifiedBy>Rachael Bond</cp:lastModifiedBy>
  <cp:revision>19</cp:revision>
  <dcterms:created xsi:type="dcterms:W3CDTF">2017-11-01T10:25:52Z</dcterms:created>
  <dcterms:modified xsi:type="dcterms:W3CDTF">2025-02-21T10:56:23Z</dcterms:modified>
</cp:coreProperties>
</file>