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5" d="100"/>
          <a:sy n="85" d="100"/>
        </p:scale>
        <p:origin x="36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188350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330685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780701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3397048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B8F4CB-950A-4DB0-9648-8CF2405380BE}" type="datetimeFigureOut">
              <a:rPr lang="en-GB" smtClean="0"/>
              <a:t>10/10/2024</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11277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B8F4CB-950A-4DB0-9648-8CF2405380BE}" type="datetimeFigureOut">
              <a:rPr lang="en-GB" smtClean="0"/>
              <a:t>10/10/2024</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764009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B8F4CB-950A-4DB0-9648-8CF2405380BE}" type="datetimeFigureOut">
              <a:rPr lang="en-GB" smtClean="0"/>
              <a:t>10/10/2024</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4132586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4224190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1655207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785635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8B6DE93-7CBE-46D4-B97C-C9E7BDB5C30D}"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77797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1086153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8B6DE93-7CBE-46D4-B97C-C9E7BDB5C30D}"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211247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69B8F4CB-950A-4DB0-9648-8CF2405380BE}" type="datetimeFigureOut">
              <a:rPr lang="en-GB" smtClean="0"/>
              <a:t>10/10/2024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14805803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22428529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B8F4CB-950A-4DB0-9648-8CF2405380BE}" type="datetimeFigureOut">
              <a:rPr lang="en-GB" smtClean="0"/>
              <a:t>10/10/2024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8B6DE93-7CBE-46D4-B97C-C9E7BDB5C30D}" type="slidenum">
              <a:rPr lang="en-GB" smtClean="0"/>
              <a:t>‹#›</a:t>
            </a:fld>
            <a:endParaRPr lang="en-GB"/>
          </a:p>
        </p:txBody>
      </p:sp>
    </p:spTree>
    <p:extLst>
      <p:ext uri="{BB962C8B-B14F-4D97-AF65-F5344CB8AC3E}">
        <p14:creationId xmlns:p14="http://schemas.microsoft.com/office/powerpoint/2010/main" val="3898300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9B8F4CB-950A-4DB0-9648-8CF2405380BE}" type="datetimeFigureOut">
              <a:rPr lang="en-GB" smtClean="0"/>
              <a:t>10/10/2024</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8B6DE93-7CBE-46D4-B97C-C9E7BDB5C30D}" type="slidenum">
              <a:rPr lang="en-GB" smtClean="0"/>
              <a:t>‹#›</a:t>
            </a:fld>
            <a:endParaRPr lang="en-GB"/>
          </a:p>
        </p:txBody>
      </p:sp>
    </p:spTree>
    <p:extLst>
      <p:ext uri="{BB962C8B-B14F-4D97-AF65-F5344CB8AC3E}">
        <p14:creationId xmlns:p14="http://schemas.microsoft.com/office/powerpoint/2010/main" val="3391168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38FADD1-BE9A-4599-8442-DC9F36C81F5F}"/>
              </a:ext>
            </a:extLst>
          </p:cNvPr>
          <p:cNvSpPr/>
          <p:nvPr/>
        </p:nvSpPr>
        <p:spPr>
          <a:xfrm>
            <a:off x="3009900" y="939800"/>
            <a:ext cx="7670800" cy="4927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6CDE6E6-AAC1-41DD-A2D2-7995DF090421}"/>
              </a:ext>
            </a:extLst>
          </p:cNvPr>
          <p:cNvSpPr txBox="1"/>
          <p:nvPr/>
        </p:nvSpPr>
        <p:spPr>
          <a:xfrm>
            <a:off x="3009900" y="1105287"/>
            <a:ext cx="7569200" cy="4647426"/>
          </a:xfrm>
          <a:prstGeom prst="rect">
            <a:avLst/>
          </a:prstGeom>
          <a:noFill/>
        </p:spPr>
        <p:txBody>
          <a:bodyPr wrap="square" rtlCol="0">
            <a:spAutoFit/>
          </a:bodyPr>
          <a:lstStyle/>
          <a:p>
            <a:pPr algn="ctr"/>
            <a:r>
              <a:rPr lang="en-GB" sz="8800" dirty="0">
                <a:solidFill>
                  <a:schemeClr val="bg1"/>
                </a:solidFill>
                <a:latin typeface="Twinkl Cursive Looped" panose="02000000000000000000" pitchFamily="2" charset="0"/>
              </a:rPr>
              <a:t>Greater Depth Writing</a:t>
            </a:r>
          </a:p>
          <a:p>
            <a:pPr algn="ctr"/>
            <a:endParaRPr lang="en-GB" sz="6000" dirty="0">
              <a:solidFill>
                <a:schemeClr val="bg1"/>
              </a:solidFill>
              <a:latin typeface="Twinkl Cursive Looped" panose="02000000000000000000" pitchFamily="2" charset="0"/>
            </a:endParaRPr>
          </a:p>
          <a:p>
            <a:pPr algn="ctr"/>
            <a:r>
              <a:rPr lang="en-GB" sz="6000" dirty="0">
                <a:solidFill>
                  <a:schemeClr val="bg1"/>
                </a:solidFill>
                <a:latin typeface="Twinkl Cursive Looped" panose="02000000000000000000" pitchFamily="2" charset="0"/>
              </a:rPr>
              <a:t>In Year 6</a:t>
            </a:r>
          </a:p>
        </p:txBody>
      </p:sp>
    </p:spTree>
    <p:extLst>
      <p:ext uri="{BB962C8B-B14F-4D97-AF65-F5344CB8AC3E}">
        <p14:creationId xmlns:p14="http://schemas.microsoft.com/office/powerpoint/2010/main" val="3631366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27F872-6390-4491-98A9-8FB2A93D59EA}"/>
              </a:ext>
            </a:extLst>
          </p:cNvPr>
          <p:cNvSpPr>
            <a:spLocks noGrp="1"/>
          </p:cNvSpPr>
          <p:nvPr>
            <p:ph type="title"/>
          </p:nvPr>
        </p:nvSpPr>
        <p:spPr/>
        <p:txBody>
          <a:bodyPr>
            <a:normAutofit/>
          </a:bodyPr>
          <a:lstStyle/>
          <a:p>
            <a:r>
              <a:rPr lang="en-GB" sz="2800" dirty="0"/>
              <a:t>Key information about Greater Depth Writing</a:t>
            </a:r>
          </a:p>
        </p:txBody>
      </p:sp>
      <p:sp>
        <p:nvSpPr>
          <p:cNvPr id="3" name="Content Placeholder 2">
            <a:extLst>
              <a:ext uri="{FF2B5EF4-FFF2-40B4-BE49-F238E27FC236}">
                <a16:creationId xmlns:a16="http://schemas.microsoft.com/office/drawing/2014/main" id="{77979E7E-A528-4924-ACAD-36EAC056829F}"/>
              </a:ext>
            </a:extLst>
          </p:cNvPr>
          <p:cNvSpPr>
            <a:spLocks noGrp="1"/>
          </p:cNvSpPr>
          <p:nvPr>
            <p:ph idx="1"/>
          </p:nvPr>
        </p:nvSpPr>
        <p:spPr>
          <a:xfrm>
            <a:off x="1739900" y="1463359"/>
            <a:ext cx="9245600" cy="5118100"/>
          </a:xfrm>
        </p:spPr>
        <p:txBody>
          <a:bodyPr>
            <a:normAutofit/>
          </a:bodyPr>
          <a:lstStyle/>
          <a:p>
            <a:r>
              <a:rPr lang="en-GB" sz="2400" dirty="0"/>
              <a:t>‘Greater Depth’ is a standard of writing that teachers can judge certain children to be at the end of Year 6.</a:t>
            </a:r>
          </a:p>
          <a:p>
            <a:r>
              <a:rPr lang="en-GB" sz="2400" dirty="0"/>
              <a:t>Unlike for other year groups in primary school, there is an official set of GDS criteria.</a:t>
            </a:r>
          </a:p>
          <a:p>
            <a:r>
              <a:rPr lang="en-GB" sz="2400" dirty="0"/>
              <a:t>In order for their writing to be judged GDS, teachers must be confident that their child can independently write to this standard most of the time. This can be after edits and non-specific teacher feedback.</a:t>
            </a:r>
          </a:p>
          <a:p>
            <a:r>
              <a:rPr lang="en-GB" sz="2400" dirty="0"/>
              <a:t>There are four criteria that we use to judge GDS, and although not all have to be met in every piece of writing, we should be able to see enough examples across a variety of pieces.</a:t>
            </a:r>
          </a:p>
        </p:txBody>
      </p:sp>
    </p:spTree>
    <p:extLst>
      <p:ext uri="{BB962C8B-B14F-4D97-AF65-F5344CB8AC3E}">
        <p14:creationId xmlns:p14="http://schemas.microsoft.com/office/powerpoint/2010/main" val="2681734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79BA7-D205-4130-B59A-912FF202DA89}"/>
              </a:ext>
            </a:extLst>
          </p:cNvPr>
          <p:cNvSpPr>
            <a:spLocks noGrp="1"/>
          </p:cNvSpPr>
          <p:nvPr>
            <p:ph type="title"/>
          </p:nvPr>
        </p:nvSpPr>
        <p:spPr>
          <a:xfrm>
            <a:off x="2592925" y="475717"/>
            <a:ext cx="8911687" cy="785590"/>
          </a:xfrm>
        </p:spPr>
        <p:txBody>
          <a:bodyPr/>
          <a:lstStyle/>
          <a:p>
            <a:r>
              <a:rPr lang="en-GB" dirty="0"/>
              <a:t>Expected Standards for Year 6 Writing</a:t>
            </a:r>
          </a:p>
        </p:txBody>
      </p:sp>
      <p:pic>
        <p:nvPicPr>
          <p:cNvPr id="4" name="Picture 3">
            <a:extLst>
              <a:ext uri="{FF2B5EF4-FFF2-40B4-BE49-F238E27FC236}">
                <a16:creationId xmlns:a16="http://schemas.microsoft.com/office/drawing/2014/main" id="{E066000C-7C74-4C75-970F-D632A6A1BADF}"/>
              </a:ext>
            </a:extLst>
          </p:cNvPr>
          <p:cNvPicPr>
            <a:picLocks noChangeAspect="1"/>
          </p:cNvPicPr>
          <p:nvPr/>
        </p:nvPicPr>
        <p:blipFill>
          <a:blip r:embed="rId2"/>
          <a:stretch>
            <a:fillRect/>
          </a:stretch>
        </p:blipFill>
        <p:spPr>
          <a:xfrm>
            <a:off x="1919825" y="1960874"/>
            <a:ext cx="7287676" cy="45407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Content Placeholder 2">
            <a:extLst>
              <a:ext uri="{FF2B5EF4-FFF2-40B4-BE49-F238E27FC236}">
                <a16:creationId xmlns:a16="http://schemas.microsoft.com/office/drawing/2014/main" id="{439F7CFC-28B0-4581-94BA-A44B5A8C6908}"/>
              </a:ext>
            </a:extLst>
          </p:cNvPr>
          <p:cNvSpPr>
            <a:spLocks noGrp="1"/>
          </p:cNvSpPr>
          <p:nvPr>
            <p:ph idx="1"/>
          </p:nvPr>
        </p:nvSpPr>
        <p:spPr>
          <a:xfrm>
            <a:off x="1739900" y="1149883"/>
            <a:ext cx="9764712" cy="5118100"/>
          </a:xfrm>
        </p:spPr>
        <p:txBody>
          <a:bodyPr>
            <a:normAutofit/>
          </a:bodyPr>
          <a:lstStyle/>
          <a:p>
            <a:r>
              <a:rPr lang="en-GB" dirty="0"/>
              <a:t>Before we consider whether a child is writing at Greater Depth, we need to be confident that they can meet the expected standards for the end of KS2:</a:t>
            </a:r>
          </a:p>
        </p:txBody>
      </p:sp>
      <p:sp>
        <p:nvSpPr>
          <p:cNvPr id="6" name="Content Placeholder 2">
            <a:extLst>
              <a:ext uri="{FF2B5EF4-FFF2-40B4-BE49-F238E27FC236}">
                <a16:creationId xmlns:a16="http://schemas.microsoft.com/office/drawing/2014/main" id="{49016D85-A198-458B-BBF8-0835DE8FD4E7}"/>
              </a:ext>
            </a:extLst>
          </p:cNvPr>
          <p:cNvSpPr txBox="1">
            <a:spLocks/>
          </p:cNvSpPr>
          <p:nvPr/>
        </p:nvSpPr>
        <p:spPr>
          <a:xfrm>
            <a:off x="9601200" y="3429000"/>
            <a:ext cx="2273300" cy="429948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r>
              <a:rPr lang="en-GB" dirty="0"/>
              <a:t>GDS does not require ‘perfection’ in any of these strands, but we should be confident that children can largely write to this standard independently.</a:t>
            </a:r>
          </a:p>
        </p:txBody>
      </p:sp>
    </p:spTree>
    <p:extLst>
      <p:ext uri="{BB962C8B-B14F-4D97-AF65-F5344CB8AC3E}">
        <p14:creationId xmlns:p14="http://schemas.microsoft.com/office/powerpoint/2010/main" val="577083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79BA7-D205-4130-B59A-912FF202DA89}"/>
              </a:ext>
            </a:extLst>
          </p:cNvPr>
          <p:cNvSpPr>
            <a:spLocks noGrp="1"/>
          </p:cNvSpPr>
          <p:nvPr>
            <p:ph type="title"/>
          </p:nvPr>
        </p:nvSpPr>
        <p:spPr>
          <a:xfrm>
            <a:off x="2592925" y="475717"/>
            <a:ext cx="8911687" cy="785590"/>
          </a:xfrm>
        </p:spPr>
        <p:txBody>
          <a:bodyPr/>
          <a:lstStyle/>
          <a:p>
            <a:r>
              <a:rPr lang="en-GB" dirty="0"/>
              <a:t>What Constitutes Independence?</a:t>
            </a:r>
          </a:p>
        </p:txBody>
      </p:sp>
      <p:sp>
        <p:nvSpPr>
          <p:cNvPr id="5" name="Content Placeholder 2">
            <a:extLst>
              <a:ext uri="{FF2B5EF4-FFF2-40B4-BE49-F238E27FC236}">
                <a16:creationId xmlns:a16="http://schemas.microsoft.com/office/drawing/2014/main" id="{439F7CFC-28B0-4581-94BA-A44B5A8C6908}"/>
              </a:ext>
            </a:extLst>
          </p:cNvPr>
          <p:cNvSpPr>
            <a:spLocks noGrp="1"/>
          </p:cNvSpPr>
          <p:nvPr>
            <p:ph idx="1"/>
          </p:nvPr>
        </p:nvSpPr>
        <p:spPr>
          <a:xfrm>
            <a:off x="1739900" y="1349833"/>
            <a:ext cx="9764712" cy="5118100"/>
          </a:xfrm>
        </p:spPr>
        <p:txBody>
          <a:bodyPr>
            <a:normAutofit fontScale="92500" lnSpcReduction="10000"/>
          </a:bodyPr>
          <a:lstStyle/>
          <a:p>
            <a:r>
              <a:rPr lang="en-GB" sz="2800" dirty="0"/>
              <a:t>Tasks can be set and ideas can be shared around the whole class, but children should choose themselves what to focus on. A teacher might advise, but not direct.</a:t>
            </a:r>
          </a:p>
          <a:p>
            <a:r>
              <a:rPr lang="en-GB" sz="2800" dirty="0"/>
              <a:t>Success criteria should be brief, with no examples.</a:t>
            </a:r>
          </a:p>
          <a:p>
            <a:r>
              <a:rPr lang="en-GB" sz="2800" dirty="0"/>
              <a:t>Feedback / marking should be generalised.</a:t>
            </a:r>
          </a:p>
          <a:p>
            <a:r>
              <a:rPr lang="en-GB" sz="2800" dirty="0"/>
              <a:t>Learning resources should be supplied but not specifically directed to.</a:t>
            </a:r>
          </a:p>
          <a:p>
            <a:r>
              <a:rPr lang="en-GB" sz="2800" dirty="0"/>
              <a:t>Children may also get feedback from a partner.</a:t>
            </a:r>
          </a:p>
          <a:p>
            <a:r>
              <a:rPr lang="en-GB" sz="2800" dirty="0"/>
              <a:t>If done electronically, spelling / grammar checkers are not used.</a:t>
            </a:r>
          </a:p>
          <a:p>
            <a:r>
              <a:rPr lang="en-GB" sz="2800" dirty="0"/>
              <a:t>Children choose their own way to plan.</a:t>
            </a:r>
          </a:p>
        </p:txBody>
      </p:sp>
    </p:spTree>
    <p:extLst>
      <p:ext uri="{BB962C8B-B14F-4D97-AF65-F5344CB8AC3E}">
        <p14:creationId xmlns:p14="http://schemas.microsoft.com/office/powerpoint/2010/main" val="2515635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84EAB-2ADC-4123-A4B8-695F07C51C73}"/>
              </a:ext>
            </a:extLst>
          </p:cNvPr>
          <p:cNvSpPr>
            <a:spLocks noGrp="1"/>
          </p:cNvSpPr>
          <p:nvPr>
            <p:ph type="title"/>
          </p:nvPr>
        </p:nvSpPr>
        <p:spPr>
          <a:xfrm>
            <a:off x="1917701" y="624110"/>
            <a:ext cx="9907382" cy="1280890"/>
          </a:xfrm>
        </p:spPr>
        <p:txBody>
          <a:bodyPr/>
          <a:lstStyle/>
          <a:p>
            <a:r>
              <a:rPr lang="en-GB" dirty="0"/>
              <a:t>Greater Depth Standards for Year 6 Writing</a:t>
            </a:r>
          </a:p>
        </p:txBody>
      </p:sp>
      <p:pic>
        <p:nvPicPr>
          <p:cNvPr id="4" name="Picture 3">
            <a:extLst>
              <a:ext uri="{FF2B5EF4-FFF2-40B4-BE49-F238E27FC236}">
                <a16:creationId xmlns:a16="http://schemas.microsoft.com/office/drawing/2014/main" id="{0E6B6AA0-27C1-4CD9-A1C5-30F17EA796CB}"/>
              </a:ext>
            </a:extLst>
          </p:cNvPr>
          <p:cNvPicPr>
            <a:picLocks noChangeAspect="1"/>
          </p:cNvPicPr>
          <p:nvPr/>
        </p:nvPicPr>
        <p:blipFill>
          <a:blip r:embed="rId2"/>
          <a:stretch>
            <a:fillRect/>
          </a:stretch>
        </p:blipFill>
        <p:spPr>
          <a:xfrm>
            <a:off x="1597229" y="1431427"/>
            <a:ext cx="9907383" cy="35723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Content Placeholder 2">
            <a:extLst>
              <a:ext uri="{FF2B5EF4-FFF2-40B4-BE49-F238E27FC236}">
                <a16:creationId xmlns:a16="http://schemas.microsoft.com/office/drawing/2014/main" id="{F4E55A5B-AEE9-4B5D-B644-43C61BC4B937}"/>
              </a:ext>
            </a:extLst>
          </p:cNvPr>
          <p:cNvSpPr>
            <a:spLocks noGrp="1"/>
          </p:cNvSpPr>
          <p:nvPr>
            <p:ph idx="1"/>
          </p:nvPr>
        </p:nvSpPr>
        <p:spPr>
          <a:xfrm>
            <a:off x="1739900" y="5333051"/>
            <a:ext cx="9764712" cy="1210133"/>
          </a:xfrm>
        </p:spPr>
        <p:txBody>
          <a:bodyPr>
            <a:normAutofit fontScale="92500"/>
          </a:bodyPr>
          <a:lstStyle/>
          <a:p>
            <a:r>
              <a:rPr lang="en-GB" sz="2800" dirty="0"/>
              <a:t>Highfield has also written its own GDS standards for Years 1-5 too, using the Year 6 standards as a starting point.</a:t>
            </a:r>
          </a:p>
        </p:txBody>
      </p:sp>
    </p:spTree>
    <p:extLst>
      <p:ext uri="{BB962C8B-B14F-4D97-AF65-F5344CB8AC3E}">
        <p14:creationId xmlns:p14="http://schemas.microsoft.com/office/powerpoint/2010/main" val="2119811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C3D8E-E730-4DF7-9287-CB9D8A25127A}"/>
              </a:ext>
            </a:extLst>
          </p:cNvPr>
          <p:cNvSpPr>
            <a:spLocks noGrp="1"/>
          </p:cNvSpPr>
          <p:nvPr>
            <p:ph type="title"/>
          </p:nvPr>
        </p:nvSpPr>
        <p:spPr>
          <a:xfrm>
            <a:off x="1754725" y="624112"/>
            <a:ext cx="10005475" cy="1280890"/>
          </a:xfrm>
        </p:spPr>
        <p:txBody>
          <a:bodyPr>
            <a:normAutofit/>
          </a:bodyPr>
          <a:lstStyle/>
          <a:p>
            <a:r>
              <a:rPr lang="en-GB" sz="2800" dirty="0"/>
              <a:t>What helped improve our GDS numbers last year?</a:t>
            </a:r>
          </a:p>
        </p:txBody>
      </p:sp>
      <p:sp>
        <p:nvSpPr>
          <p:cNvPr id="3" name="Content Placeholder 2">
            <a:extLst>
              <a:ext uri="{FF2B5EF4-FFF2-40B4-BE49-F238E27FC236}">
                <a16:creationId xmlns:a16="http://schemas.microsoft.com/office/drawing/2014/main" id="{334AD6AE-FEC8-45FB-A7FB-CE2C85855627}"/>
              </a:ext>
            </a:extLst>
          </p:cNvPr>
          <p:cNvSpPr>
            <a:spLocks noGrp="1"/>
          </p:cNvSpPr>
          <p:nvPr>
            <p:ph idx="1"/>
          </p:nvPr>
        </p:nvSpPr>
        <p:spPr>
          <a:xfrm>
            <a:off x="1293812" y="1447800"/>
            <a:ext cx="6427562" cy="4876800"/>
          </a:xfrm>
        </p:spPr>
        <p:txBody>
          <a:bodyPr>
            <a:normAutofit fontScale="92500" lnSpcReduction="10000"/>
          </a:bodyPr>
          <a:lstStyle/>
          <a:p>
            <a:r>
              <a:rPr lang="en-GB" sz="2000" dirty="0"/>
              <a:t>A new selection of books that we knew the children already loved or would really engage with.</a:t>
            </a:r>
          </a:p>
          <a:p>
            <a:r>
              <a:rPr lang="en-GB" sz="2000" dirty="0"/>
              <a:t>Children reading the books in advance of the unit starting.</a:t>
            </a:r>
          </a:p>
          <a:p>
            <a:r>
              <a:rPr lang="en-GB" sz="2000" dirty="0"/>
              <a:t>Greater focus on writing in the style of a character – to the minute detail!</a:t>
            </a:r>
          </a:p>
          <a:p>
            <a:r>
              <a:rPr lang="en-GB" sz="2000" dirty="0"/>
              <a:t>Grouping of children so that those with the potential for GDS were all together and could receive focused teaching.</a:t>
            </a:r>
          </a:p>
          <a:p>
            <a:r>
              <a:rPr lang="en-GB" sz="2000" dirty="0"/>
              <a:t>Task design that gave the best chance of GDS success.</a:t>
            </a:r>
          </a:p>
          <a:p>
            <a:r>
              <a:rPr lang="en-GB" sz="2000" dirty="0"/>
              <a:t>Focus on specific techniques, beyond the word level, to write formally.</a:t>
            </a:r>
          </a:p>
          <a:p>
            <a:r>
              <a:rPr lang="en-GB" sz="2000" dirty="0"/>
              <a:t>Independent end of year writing projects.</a:t>
            </a:r>
          </a:p>
        </p:txBody>
      </p:sp>
      <p:pic>
        <p:nvPicPr>
          <p:cNvPr id="4" name="Picture 3">
            <a:extLst>
              <a:ext uri="{FF2B5EF4-FFF2-40B4-BE49-F238E27FC236}">
                <a16:creationId xmlns:a16="http://schemas.microsoft.com/office/drawing/2014/main" id="{FFA7B717-8BD0-4BD3-B93B-589A2FA49F12}"/>
              </a:ext>
            </a:extLst>
          </p:cNvPr>
          <p:cNvPicPr>
            <a:picLocks noChangeAspect="1"/>
          </p:cNvPicPr>
          <p:nvPr/>
        </p:nvPicPr>
        <p:blipFill>
          <a:blip r:embed="rId2"/>
          <a:stretch>
            <a:fillRect/>
          </a:stretch>
        </p:blipFill>
        <p:spPr>
          <a:xfrm>
            <a:off x="7848374" y="2133599"/>
            <a:ext cx="4091418" cy="3777621"/>
          </a:xfrm>
          <a:prstGeom prst="rect">
            <a:avLst/>
          </a:prstGeom>
        </p:spPr>
      </p:pic>
    </p:spTree>
    <p:extLst>
      <p:ext uri="{BB962C8B-B14F-4D97-AF65-F5344CB8AC3E}">
        <p14:creationId xmlns:p14="http://schemas.microsoft.com/office/powerpoint/2010/main" val="33606193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CC094-637B-43BF-A0AB-8530F4BA06FE}"/>
              </a:ext>
            </a:extLst>
          </p:cNvPr>
          <p:cNvSpPr>
            <a:spLocks noGrp="1"/>
          </p:cNvSpPr>
          <p:nvPr>
            <p:ph type="title"/>
          </p:nvPr>
        </p:nvSpPr>
        <p:spPr/>
        <p:txBody>
          <a:bodyPr/>
          <a:lstStyle/>
          <a:p>
            <a:r>
              <a:rPr lang="en-GB" dirty="0"/>
              <a:t>What can you do to help?</a:t>
            </a:r>
          </a:p>
        </p:txBody>
      </p:sp>
      <p:sp>
        <p:nvSpPr>
          <p:cNvPr id="3" name="Content Placeholder 2">
            <a:extLst>
              <a:ext uri="{FF2B5EF4-FFF2-40B4-BE49-F238E27FC236}">
                <a16:creationId xmlns:a16="http://schemas.microsoft.com/office/drawing/2014/main" id="{3B42540A-3D29-496E-A8FA-A80BDA4BEA8A}"/>
              </a:ext>
            </a:extLst>
          </p:cNvPr>
          <p:cNvSpPr>
            <a:spLocks noGrp="1"/>
          </p:cNvSpPr>
          <p:nvPr>
            <p:ph idx="1"/>
          </p:nvPr>
        </p:nvSpPr>
        <p:spPr>
          <a:xfrm>
            <a:off x="2589212" y="1397000"/>
            <a:ext cx="8915400" cy="5092700"/>
          </a:xfrm>
        </p:spPr>
        <p:txBody>
          <a:bodyPr>
            <a:normAutofit fontScale="85000" lnSpcReduction="10000"/>
          </a:bodyPr>
          <a:lstStyle/>
          <a:p>
            <a:r>
              <a:rPr lang="en-GB" sz="2400" dirty="0"/>
              <a:t>Encourage your child to pre-read the texts that we are covering this year.</a:t>
            </a:r>
          </a:p>
          <a:p>
            <a:r>
              <a:rPr lang="en-GB" sz="2400" dirty="0"/>
              <a:t>Engage with your children when they are reading. Listen to them read and talk about how the author has made something funny, scary, tense, and notice where sophisticated punctuation has been used or writing conventions have been bucked!</a:t>
            </a:r>
          </a:p>
          <a:p>
            <a:r>
              <a:rPr lang="en-GB" sz="2400" dirty="0"/>
              <a:t>Have fun talking and writing like book characters, or speaking in an overly formal way!</a:t>
            </a:r>
          </a:p>
          <a:p>
            <a:r>
              <a:rPr lang="en-GB" sz="2400" dirty="0"/>
              <a:t>Expose your child to high quality writing, including texts with formal or archaic language.</a:t>
            </a:r>
          </a:p>
          <a:p>
            <a:r>
              <a:rPr lang="en-GB" sz="2400" dirty="0"/>
              <a:t>Speak to your child about what they are doing in Literacy – what is the journey that they are on, what are they going to be writing at the end, and what have they done so far to help them get there?</a:t>
            </a:r>
          </a:p>
          <a:p>
            <a:r>
              <a:rPr lang="en-GB" sz="2400" dirty="0"/>
              <a:t>Help them with getting to grips with any of the ‘basics’, like spelling and handwriting.</a:t>
            </a:r>
          </a:p>
          <a:p>
            <a:endParaRPr lang="en-GB" sz="2400" dirty="0"/>
          </a:p>
        </p:txBody>
      </p:sp>
    </p:spTree>
    <p:extLst>
      <p:ext uri="{BB962C8B-B14F-4D97-AF65-F5344CB8AC3E}">
        <p14:creationId xmlns:p14="http://schemas.microsoft.com/office/powerpoint/2010/main" val="246304453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43</TotalTime>
  <Words>585</Words>
  <Application>Microsoft Office PowerPoint</Application>
  <PresentationFormat>Widescreen</PresentationFormat>
  <Paragraphs>36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Century Gothic</vt:lpstr>
      <vt:lpstr>Twinkl Cursive Looped</vt:lpstr>
      <vt:lpstr>Wingdings 3</vt:lpstr>
      <vt:lpstr>Wisp</vt:lpstr>
      <vt:lpstr>PowerPoint Presentation</vt:lpstr>
      <vt:lpstr>Key information about Greater Depth Writing</vt:lpstr>
      <vt:lpstr>Expected Standards for Year 6 Writing</vt:lpstr>
      <vt:lpstr>What Constitutes Independence?</vt:lpstr>
      <vt:lpstr>Greater Depth Standards for Year 6 Writing</vt:lpstr>
      <vt:lpstr>What helped improve our GDS numbers last year?</vt:lpstr>
      <vt:lpstr>What can you do to help?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Dodson</dc:creator>
  <cp:lastModifiedBy>Michael Dodson</cp:lastModifiedBy>
  <cp:revision>6</cp:revision>
  <dcterms:created xsi:type="dcterms:W3CDTF">2024-10-03T12:55:25Z</dcterms:created>
  <dcterms:modified xsi:type="dcterms:W3CDTF">2024-10-10T05:28:40Z</dcterms:modified>
</cp:coreProperties>
</file>