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7"/>
  </p:notesMasterIdLst>
  <p:sldIdLst>
    <p:sldId id="257" r:id="rId5"/>
    <p:sldId id="344" r:id="rId6"/>
    <p:sldId id="259" r:id="rId7"/>
    <p:sldId id="334" r:id="rId8"/>
    <p:sldId id="319" r:id="rId9"/>
    <p:sldId id="335" r:id="rId10"/>
    <p:sldId id="260" r:id="rId11"/>
    <p:sldId id="336" r:id="rId12"/>
    <p:sldId id="261" r:id="rId13"/>
    <p:sldId id="337" r:id="rId14"/>
    <p:sldId id="330" r:id="rId15"/>
    <p:sldId id="331" r:id="rId16"/>
    <p:sldId id="332" r:id="rId17"/>
    <p:sldId id="333" r:id="rId18"/>
    <p:sldId id="262" r:id="rId19"/>
    <p:sldId id="338" r:id="rId20"/>
    <p:sldId id="339" r:id="rId21"/>
    <p:sldId id="340" r:id="rId22"/>
    <p:sldId id="341" r:id="rId23"/>
    <p:sldId id="342" r:id="rId24"/>
    <p:sldId id="345" r:id="rId25"/>
    <p:sldId id="343"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120" y="6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5B1C82-CE9D-4DD6-9649-0BC51FA23E1D}" type="datetimeFigureOut">
              <a:rPr lang="en-GB" smtClean="0"/>
              <a:t>08/11/2023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9D106A-1810-43F5-AE17-88C46995C07D}" type="slidenum">
              <a:rPr lang="en-GB" smtClean="0"/>
              <a:t>‹#›</a:t>
            </a:fld>
            <a:endParaRPr lang="en-GB"/>
          </a:p>
        </p:txBody>
      </p:sp>
    </p:spTree>
    <p:extLst>
      <p:ext uri="{BB962C8B-B14F-4D97-AF65-F5344CB8AC3E}">
        <p14:creationId xmlns:p14="http://schemas.microsoft.com/office/powerpoint/2010/main" val="1543676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F71BBC5E-5AB6-470D-8530-A4123C49F0E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fld id="{932D8BF1-2CEB-419E-9936-8B6196FADC4F}" type="slidenum">
              <a:rPr lang="en-US" altLang="en-US" sz="1200"/>
              <a:pPr/>
              <a:t>11</a:t>
            </a:fld>
            <a:endParaRPr lang="en-US" altLang="en-US" sz="1200"/>
          </a:p>
        </p:txBody>
      </p:sp>
      <p:sp>
        <p:nvSpPr>
          <p:cNvPr id="25603" name="Rectangle 2">
            <a:extLst>
              <a:ext uri="{FF2B5EF4-FFF2-40B4-BE49-F238E27FC236}">
                <a16:creationId xmlns:a16="http://schemas.microsoft.com/office/drawing/2014/main" id="{B8D0AF41-7529-4C48-9680-085DED957DB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4" name="Rectangle 3">
            <a:extLst>
              <a:ext uri="{FF2B5EF4-FFF2-40B4-BE49-F238E27FC236}">
                <a16:creationId xmlns:a16="http://schemas.microsoft.com/office/drawing/2014/main" id="{3F5606E0-F23B-4864-B381-34111307842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CCAD3175-4F59-4122-AC63-C332B222602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fld id="{3CB0CDC7-8BD6-445B-B7E8-0F3E3055EF85}" type="slidenum">
              <a:rPr lang="en-US" altLang="en-US" sz="1200"/>
              <a:pPr/>
              <a:t>12</a:t>
            </a:fld>
            <a:endParaRPr lang="en-US" altLang="en-US" sz="1200"/>
          </a:p>
        </p:txBody>
      </p:sp>
      <p:sp>
        <p:nvSpPr>
          <p:cNvPr id="27651" name="Rectangle 2">
            <a:extLst>
              <a:ext uri="{FF2B5EF4-FFF2-40B4-BE49-F238E27FC236}">
                <a16:creationId xmlns:a16="http://schemas.microsoft.com/office/drawing/2014/main" id="{45D933CB-FD47-4C42-A960-08DF3715798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a:extLst>
              <a:ext uri="{FF2B5EF4-FFF2-40B4-BE49-F238E27FC236}">
                <a16:creationId xmlns:a16="http://schemas.microsoft.com/office/drawing/2014/main" id="{3BD8906E-D1EF-4B8A-AC03-C85FBA5B39E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600CEAFF-A63E-4C5C-8D12-121ADECD22E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fld id="{1A5AA356-4906-4FDE-AD59-47A02E2C8682}" type="slidenum">
              <a:rPr lang="en-US" altLang="en-US" sz="1200"/>
              <a:pPr/>
              <a:t>13</a:t>
            </a:fld>
            <a:endParaRPr lang="en-US" altLang="en-US" sz="1200"/>
          </a:p>
        </p:txBody>
      </p:sp>
      <p:sp>
        <p:nvSpPr>
          <p:cNvPr id="29699" name="Rectangle 2">
            <a:extLst>
              <a:ext uri="{FF2B5EF4-FFF2-40B4-BE49-F238E27FC236}">
                <a16:creationId xmlns:a16="http://schemas.microsoft.com/office/drawing/2014/main" id="{F95449D8-4E7A-4755-B4DC-B4F96EAEAE7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a:extLst>
              <a:ext uri="{FF2B5EF4-FFF2-40B4-BE49-F238E27FC236}">
                <a16:creationId xmlns:a16="http://schemas.microsoft.com/office/drawing/2014/main" id="{1C530AB7-E42B-4C5D-A749-B83B1B370E9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0429A4A8-B105-49BF-BAB7-BCB4A221336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fld id="{0078BBA9-D913-41A5-AAEF-C326FF4F6FD9}" type="slidenum">
              <a:rPr lang="en-US" altLang="en-US" sz="1200"/>
              <a:pPr/>
              <a:t>14</a:t>
            </a:fld>
            <a:endParaRPr lang="en-US" altLang="en-US" sz="1200"/>
          </a:p>
        </p:txBody>
      </p:sp>
      <p:sp>
        <p:nvSpPr>
          <p:cNvPr id="31747" name="Rectangle 2">
            <a:extLst>
              <a:ext uri="{FF2B5EF4-FFF2-40B4-BE49-F238E27FC236}">
                <a16:creationId xmlns:a16="http://schemas.microsoft.com/office/drawing/2014/main" id="{F2AD485D-167B-4934-9771-E8055E67FA2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8" name="Rectangle 3">
            <a:extLst>
              <a:ext uri="{FF2B5EF4-FFF2-40B4-BE49-F238E27FC236}">
                <a16:creationId xmlns:a16="http://schemas.microsoft.com/office/drawing/2014/main" id="{8A808F74-243B-4187-A682-A2F65C30FEF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EA49BA7-E167-49E8-B200-334663FD488B}" type="datetimeFigureOut">
              <a:rPr lang="en-GB" smtClean="0"/>
              <a:t>08/11/2023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126194-288C-4346-B7A9-25EC15DC2E7E}"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78084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A49BA7-E167-49E8-B200-334663FD488B}" type="datetimeFigureOut">
              <a:rPr lang="en-GB" smtClean="0"/>
              <a:t>08/11/2023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126194-288C-4346-B7A9-25EC15DC2E7E}" type="slidenum">
              <a:rPr lang="en-GB" smtClean="0"/>
              <a:t>‹#›</a:t>
            </a:fld>
            <a:endParaRPr lang="en-GB"/>
          </a:p>
        </p:txBody>
      </p:sp>
    </p:spTree>
    <p:extLst>
      <p:ext uri="{BB962C8B-B14F-4D97-AF65-F5344CB8AC3E}">
        <p14:creationId xmlns:p14="http://schemas.microsoft.com/office/powerpoint/2010/main" val="2745432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A49BA7-E167-49E8-B200-334663FD488B}" type="datetimeFigureOut">
              <a:rPr lang="en-GB" smtClean="0"/>
              <a:t>08/11/2023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126194-288C-4346-B7A9-25EC15DC2E7E}"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8588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EA49BA7-E167-49E8-B200-334663FD488B}" type="datetimeFigureOut">
              <a:rPr lang="en-GB" smtClean="0"/>
              <a:t>08/11/2023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126194-288C-4346-B7A9-25EC15DC2E7E}" type="slidenum">
              <a:rPr lang="en-GB" smtClean="0"/>
              <a:t>‹#›</a:t>
            </a:fld>
            <a:endParaRPr lang="en-GB"/>
          </a:p>
        </p:txBody>
      </p:sp>
    </p:spTree>
    <p:extLst>
      <p:ext uri="{BB962C8B-B14F-4D97-AF65-F5344CB8AC3E}">
        <p14:creationId xmlns:p14="http://schemas.microsoft.com/office/powerpoint/2010/main" val="2620359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EA49BA7-E167-49E8-B200-334663FD488B}" type="datetimeFigureOut">
              <a:rPr lang="en-GB" smtClean="0"/>
              <a:t>08/11/2023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126194-288C-4346-B7A9-25EC15DC2E7E}" type="slidenum">
              <a:rPr lang="en-GB" smtClean="0"/>
              <a:t>‹#›</a:t>
            </a:fld>
            <a:endParaRPr lang="en-GB"/>
          </a:p>
        </p:txBody>
      </p:sp>
    </p:spTree>
    <p:extLst>
      <p:ext uri="{BB962C8B-B14F-4D97-AF65-F5344CB8AC3E}">
        <p14:creationId xmlns:p14="http://schemas.microsoft.com/office/powerpoint/2010/main" val="4122858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EA49BA7-E167-49E8-B200-334663FD488B}" type="datetimeFigureOut">
              <a:rPr lang="en-GB" smtClean="0"/>
              <a:t>08/11/2023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126194-288C-4346-B7A9-25EC15DC2E7E}" type="slidenum">
              <a:rPr lang="en-GB" smtClean="0"/>
              <a:t>‹#›</a:t>
            </a:fld>
            <a:endParaRPr lang="en-GB"/>
          </a:p>
        </p:txBody>
      </p:sp>
    </p:spTree>
    <p:extLst>
      <p:ext uri="{BB962C8B-B14F-4D97-AF65-F5344CB8AC3E}">
        <p14:creationId xmlns:p14="http://schemas.microsoft.com/office/powerpoint/2010/main" val="3151557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EA49BA7-E167-49E8-B200-334663FD488B}" type="datetimeFigureOut">
              <a:rPr lang="en-GB" smtClean="0"/>
              <a:t>08/11/2023</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B9126194-288C-4346-B7A9-25EC15DC2E7E}" type="slidenum">
              <a:rPr lang="en-GB" smtClean="0"/>
              <a:t>‹#›</a:t>
            </a:fld>
            <a:endParaRPr lang="en-GB"/>
          </a:p>
        </p:txBody>
      </p:sp>
    </p:spTree>
    <p:extLst>
      <p:ext uri="{BB962C8B-B14F-4D97-AF65-F5344CB8AC3E}">
        <p14:creationId xmlns:p14="http://schemas.microsoft.com/office/powerpoint/2010/main" val="1279437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EA49BA7-E167-49E8-B200-334663FD488B}" type="datetimeFigureOut">
              <a:rPr lang="en-GB" smtClean="0"/>
              <a:t>08/11/2023</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9126194-288C-4346-B7A9-25EC15DC2E7E}" type="slidenum">
              <a:rPr lang="en-GB" smtClean="0"/>
              <a:t>‹#›</a:t>
            </a:fld>
            <a:endParaRPr lang="en-GB"/>
          </a:p>
        </p:txBody>
      </p:sp>
    </p:spTree>
    <p:extLst>
      <p:ext uri="{BB962C8B-B14F-4D97-AF65-F5344CB8AC3E}">
        <p14:creationId xmlns:p14="http://schemas.microsoft.com/office/powerpoint/2010/main" val="36088700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EA49BA7-E167-49E8-B200-334663FD488B}" type="datetimeFigureOut">
              <a:rPr lang="en-GB" smtClean="0"/>
              <a:t>08/11/2023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126194-288C-4346-B7A9-25EC15DC2E7E}" type="slidenum">
              <a:rPr lang="en-GB" smtClean="0"/>
              <a:t>‹#›</a:t>
            </a:fld>
            <a:endParaRPr lang="en-GB"/>
          </a:p>
        </p:txBody>
      </p:sp>
    </p:spTree>
    <p:extLst>
      <p:ext uri="{BB962C8B-B14F-4D97-AF65-F5344CB8AC3E}">
        <p14:creationId xmlns:p14="http://schemas.microsoft.com/office/powerpoint/2010/main" val="3259729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A49BA7-E167-49E8-B200-334663FD488B}" type="datetimeFigureOut">
              <a:rPr lang="en-GB" smtClean="0"/>
              <a:t>08/11/2023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126194-288C-4346-B7A9-25EC15DC2E7E}" type="slidenum">
              <a:rPr lang="en-GB" smtClean="0"/>
              <a:t>‹#›</a:t>
            </a:fld>
            <a:endParaRPr lang="en-GB"/>
          </a:p>
        </p:txBody>
      </p:sp>
    </p:spTree>
    <p:extLst>
      <p:ext uri="{BB962C8B-B14F-4D97-AF65-F5344CB8AC3E}">
        <p14:creationId xmlns:p14="http://schemas.microsoft.com/office/powerpoint/2010/main" val="2393753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A49BA7-E167-49E8-B200-334663FD488B}" type="datetimeFigureOut">
              <a:rPr lang="en-GB" smtClean="0"/>
              <a:t>08/11/2023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126194-288C-4346-B7A9-25EC15DC2E7E}" type="slidenum">
              <a:rPr lang="en-GB" smtClean="0"/>
              <a:t>‹#›</a:t>
            </a:fld>
            <a:endParaRPr lang="en-GB"/>
          </a:p>
        </p:txBody>
      </p:sp>
    </p:spTree>
    <p:extLst>
      <p:ext uri="{BB962C8B-B14F-4D97-AF65-F5344CB8AC3E}">
        <p14:creationId xmlns:p14="http://schemas.microsoft.com/office/powerpoint/2010/main" val="26801501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02167" y="228601"/>
            <a:ext cx="11347451" cy="1325563"/>
          </a:xfrm>
        </p:spPr>
        <p:txBody>
          <a:bodyPr/>
          <a:lstStyle/>
          <a:p>
            <a:r>
              <a:rPr lang="en-US"/>
              <a:t>Click to edit Master title style</a:t>
            </a:r>
            <a:endParaRPr lang="en-GB"/>
          </a:p>
        </p:txBody>
      </p:sp>
      <p:sp>
        <p:nvSpPr>
          <p:cNvPr id="3" name="Text Placeholder 2"/>
          <p:cNvSpPr>
            <a:spLocks noGrp="1"/>
          </p:cNvSpPr>
          <p:nvPr>
            <p:ph type="body" sz="half" idx="1"/>
          </p:nvPr>
        </p:nvSpPr>
        <p:spPr>
          <a:xfrm>
            <a:off x="402168" y="1676401"/>
            <a:ext cx="5592233" cy="44227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1" y="1676401"/>
            <a:ext cx="5592233" cy="44227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1D6F261-5AE3-4A26-A597-C13F6547B3DD}"/>
              </a:ext>
            </a:extLst>
          </p:cNvPr>
          <p:cNvSpPr>
            <a:spLocks noGrp="1"/>
          </p:cNvSpPr>
          <p:nvPr>
            <p:ph type="dt" sz="half" idx="10"/>
          </p:nvPr>
        </p:nvSpPr>
        <p:spPr>
          <a:xfrm>
            <a:off x="406400" y="6245225"/>
            <a:ext cx="3048000" cy="476250"/>
          </a:xfrm>
        </p:spPr>
        <p:txBody>
          <a:bodyPr/>
          <a:lstStyle>
            <a:lvl1pPr>
              <a:defRPr/>
            </a:lvl1pPr>
          </a:lstStyle>
          <a:p>
            <a:pPr>
              <a:defRPr/>
            </a:pPr>
            <a:endParaRPr lang="en-GB"/>
          </a:p>
        </p:txBody>
      </p:sp>
      <p:sp>
        <p:nvSpPr>
          <p:cNvPr id="6" name="Footer Placeholder 5">
            <a:extLst>
              <a:ext uri="{FF2B5EF4-FFF2-40B4-BE49-F238E27FC236}">
                <a16:creationId xmlns:a16="http://schemas.microsoft.com/office/drawing/2014/main" id="{7B674EB3-BA9D-41A2-AA96-C2161F4510A4}"/>
              </a:ext>
            </a:extLst>
          </p:cNvPr>
          <p:cNvSpPr>
            <a:spLocks noGrp="1"/>
          </p:cNvSpPr>
          <p:nvPr>
            <p:ph type="ftr" sz="quarter" idx="11"/>
          </p:nvPr>
        </p:nvSpPr>
        <p:spPr>
          <a:xfrm>
            <a:off x="4165600" y="6245225"/>
            <a:ext cx="3860800" cy="476250"/>
          </a:xfrm>
        </p:spPr>
        <p:txBody>
          <a:bodyPr/>
          <a:lstStyle>
            <a:lvl1pPr>
              <a:defRPr/>
            </a:lvl1pPr>
          </a:lstStyle>
          <a:p>
            <a:pPr>
              <a:defRPr/>
            </a:pPr>
            <a:endParaRPr lang="en-GB"/>
          </a:p>
        </p:txBody>
      </p:sp>
      <p:sp>
        <p:nvSpPr>
          <p:cNvPr id="7" name="Slide Number Placeholder 6">
            <a:extLst>
              <a:ext uri="{FF2B5EF4-FFF2-40B4-BE49-F238E27FC236}">
                <a16:creationId xmlns:a16="http://schemas.microsoft.com/office/drawing/2014/main" id="{17DF03BF-5F5C-46AD-AB2B-A5FA45EAA9A0}"/>
              </a:ext>
            </a:extLst>
          </p:cNvPr>
          <p:cNvSpPr>
            <a:spLocks noGrp="1"/>
          </p:cNvSpPr>
          <p:nvPr>
            <p:ph type="sldNum" sz="quarter" idx="12"/>
          </p:nvPr>
        </p:nvSpPr>
        <p:spPr>
          <a:xfrm>
            <a:off x="8737600" y="6245225"/>
            <a:ext cx="3048000" cy="476250"/>
          </a:xfrm>
        </p:spPr>
        <p:txBody>
          <a:bodyPr/>
          <a:lstStyle>
            <a:lvl1pPr>
              <a:defRPr smtClean="0"/>
            </a:lvl1pPr>
          </a:lstStyle>
          <a:p>
            <a:pPr>
              <a:defRPr/>
            </a:pPr>
            <a:fld id="{08F2B42A-3847-4EAB-811A-6E6B9E615E51}" type="slidenum">
              <a:rPr lang="en-GB" altLang="en-US"/>
              <a:pPr>
                <a:defRPr/>
              </a:pPr>
              <a:t>‹#›</a:t>
            </a:fld>
            <a:endParaRPr lang="en-GB" altLang="en-US"/>
          </a:p>
        </p:txBody>
      </p:sp>
    </p:spTree>
    <p:extLst>
      <p:ext uri="{BB962C8B-B14F-4D97-AF65-F5344CB8AC3E}">
        <p14:creationId xmlns:p14="http://schemas.microsoft.com/office/powerpoint/2010/main" val="755470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EA49BA7-E167-49E8-B200-334663FD488B}" type="datetimeFigureOut">
              <a:rPr lang="en-GB" smtClean="0"/>
              <a:t>08/11/2023</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B9126194-288C-4346-B7A9-25EC15DC2E7E}"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046786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mrsgiglio.blogspot.com/2013_07_01_archive.html"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images.google.com/imgres?imgurl=http://i.ehow.com/images/GlobalPhoto/Articles/4799329/pile-of-books-main_Full.jpg&amp;imgrefurl=http://www.ehow.com/how_4799329_child-love-reading-books.html&amp;usg=__XhlYkL5yl6TZcZKGu0yO5_gnQ5c=&amp;h=473&amp;w=304&amp;sz=31&amp;hl=en&amp;start=92&amp;um=1&amp;tbnid=MsItgzI7M9gfoM:&amp;tbnh=129&amp;tbnw=83&amp;prev=/images?q%3Dchild%2Breading%26ndsp%3D18%26hl%3Den%26rls%3Dcom.microsoft:*:IE-SearchBox%26rlz%3D1I7ACAW%26sa%3DN%26start%3D90%26um%3D1"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hyperlink" Target="http://images.google.com/imgres?imgurl=http://i.ehow.com/images/GlobalPhoto/Articles/4799329/pile-of-books-main_Full.jpg&amp;imgrefurl=http://www.ehow.com/how_4799329_child-love-reading-books.html&amp;usg=__XhlYkL5yl6TZcZKGu0yO5_gnQ5c=&amp;h=473&amp;w=304&amp;sz=31&amp;hl=en&amp;start=92&amp;um=1&amp;tbnid=MsItgzI7M9gfoM:&amp;tbnh=129&amp;tbnw=83&amp;prev=/images?q%3Dchild%2Breading%26ndsp%3D18%26hl%3Den%26rls%3Dcom.microsoft:*:IE-SearchBox%26rlz%3D1I7ACAW%26sa%3DN%26start%3D90%26um%3D1" TargetMode="External"/><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hyperlink" Target="http://images.google.com/imgres?imgurl=http://i.ehow.com/images/GlobalPhoto/Articles/4799329/pile-of-books-main_Full.jpg&amp;imgrefurl=http://www.ehow.com/how_4799329_child-love-reading-books.html&amp;usg=__XhlYkL5yl6TZcZKGu0yO5_gnQ5c=&amp;h=473&amp;w=304&amp;sz=31&amp;hl=en&amp;start=92&amp;um=1&amp;tbnid=MsItgzI7M9gfoM:&amp;tbnh=129&amp;tbnw=83&amp;prev=/images?q%3Dchild%2Breading%26ndsp%3D18%26hl%3Den%26rls%3Dcom.microsoft:*:IE-SearchBox%26rlz%3D1I7ACAW%26sa%3DN%26start%3D90%26um%3D1"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hyperlink" Target="http://images.google.com/imgres?imgurl=http://i.ehow.com/images/GlobalPhoto/Articles/4799329/pile-of-books-main_Full.jpg&amp;imgrefurl=http://www.ehow.com/how_4799329_child-love-reading-books.html&amp;usg=__XhlYkL5yl6TZcZKGu0yO5_gnQ5c=&amp;h=473&amp;w=304&amp;sz=31&amp;hl=en&amp;start=92&amp;um=1&amp;tbnid=MsItgzI7M9gfoM:&amp;tbnh=129&amp;tbnw=83&amp;prev=/images?q%3Dchild%2Breading%26ndsp%3D18%26hl%3Den%26rls%3Dcom.microsoft:*:IE-SearchBox%26rlz%3D1I7ACAW%26sa%3DN%26start%3D90%26um%3D1"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3B38E-598A-4E0F-88CF-6A93533808D4}"/>
              </a:ext>
            </a:extLst>
          </p:cNvPr>
          <p:cNvSpPr>
            <a:spLocks noGrp="1"/>
          </p:cNvSpPr>
          <p:nvPr>
            <p:ph type="ctrTitle"/>
          </p:nvPr>
        </p:nvSpPr>
        <p:spPr>
          <a:xfrm>
            <a:off x="255181" y="-1508166"/>
            <a:ext cx="11936819" cy="2811483"/>
          </a:xfrm>
        </p:spPr>
        <p:txBody>
          <a:bodyPr>
            <a:normAutofit/>
          </a:bodyPr>
          <a:lstStyle/>
          <a:p>
            <a:r>
              <a:rPr lang="en-GB" sz="7200" dirty="0">
                <a:latin typeface="Garamond" panose="02020404030301010803" pitchFamily="18" charset="0"/>
              </a:rPr>
              <a:t>KS2 Reading: Parent Workshop</a:t>
            </a:r>
          </a:p>
        </p:txBody>
      </p:sp>
      <p:pic>
        <p:nvPicPr>
          <p:cNvPr id="4" name="Picture 3">
            <a:extLst>
              <a:ext uri="{FF2B5EF4-FFF2-40B4-BE49-F238E27FC236}">
                <a16:creationId xmlns:a16="http://schemas.microsoft.com/office/drawing/2014/main" id="{99BEAC31-E58E-4BDE-8EDA-4615A15D425E}"/>
              </a:ext>
            </a:extLst>
          </p:cNvPr>
          <p:cNvPicPr>
            <a:picLocks noChangeAspect="1"/>
          </p:cNvPicPr>
          <p:nvPr/>
        </p:nvPicPr>
        <p:blipFill>
          <a:blip r:embed="rId2"/>
          <a:stretch>
            <a:fillRect/>
          </a:stretch>
        </p:blipFill>
        <p:spPr>
          <a:xfrm>
            <a:off x="1686296" y="1303316"/>
            <a:ext cx="8015844" cy="4762585"/>
          </a:xfrm>
          <a:prstGeom prst="rect">
            <a:avLst/>
          </a:prstGeom>
        </p:spPr>
      </p:pic>
    </p:spTree>
    <p:extLst>
      <p:ext uri="{BB962C8B-B14F-4D97-AF65-F5344CB8AC3E}">
        <p14:creationId xmlns:p14="http://schemas.microsoft.com/office/powerpoint/2010/main" val="664824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4769A-B961-4CBA-849C-7109007EA24C}"/>
              </a:ext>
            </a:extLst>
          </p:cNvPr>
          <p:cNvSpPr>
            <a:spLocks noGrp="1"/>
          </p:cNvSpPr>
          <p:nvPr>
            <p:ph type="title"/>
          </p:nvPr>
        </p:nvSpPr>
        <p:spPr>
          <a:xfrm>
            <a:off x="1066800" y="-152784"/>
            <a:ext cx="10058400" cy="1450757"/>
          </a:xfrm>
        </p:spPr>
        <p:txBody>
          <a:bodyPr/>
          <a:lstStyle/>
          <a:p>
            <a:r>
              <a:rPr lang="en-GB" b="1" dirty="0">
                <a:latin typeface="Garamond" panose="02020404030301010803" pitchFamily="18" charset="0"/>
              </a:rPr>
              <a:t>Expand your child’s reading repertoire </a:t>
            </a:r>
            <a:endParaRPr lang="en-GB" b="1" dirty="0"/>
          </a:p>
        </p:txBody>
      </p:sp>
      <p:pic>
        <p:nvPicPr>
          <p:cNvPr id="5" name="Content Placeholder 4">
            <a:extLst>
              <a:ext uri="{FF2B5EF4-FFF2-40B4-BE49-F238E27FC236}">
                <a16:creationId xmlns:a16="http://schemas.microsoft.com/office/drawing/2014/main" id="{1062BBDE-6B07-4C72-BEAC-01000037D72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3872" y="1297973"/>
            <a:ext cx="7416964" cy="5334523"/>
          </a:xfrm>
        </p:spPr>
      </p:pic>
      <p:sp>
        <p:nvSpPr>
          <p:cNvPr id="6" name="Rectangle 5">
            <a:extLst>
              <a:ext uri="{FF2B5EF4-FFF2-40B4-BE49-F238E27FC236}">
                <a16:creationId xmlns:a16="http://schemas.microsoft.com/office/drawing/2014/main" id="{718B62A1-5E98-46F1-AE15-ED4B96A34A03}"/>
              </a:ext>
            </a:extLst>
          </p:cNvPr>
          <p:cNvSpPr/>
          <p:nvPr/>
        </p:nvSpPr>
        <p:spPr>
          <a:xfrm>
            <a:off x="8407729" y="2967335"/>
            <a:ext cx="2256312" cy="923330"/>
          </a:xfrm>
          <a:prstGeom prst="rect">
            <a:avLst/>
          </a:prstGeom>
        </p:spPr>
        <p:txBody>
          <a:bodyPr wrap="square">
            <a:spAutoFit/>
          </a:bodyPr>
          <a:lstStyle/>
          <a:p>
            <a:r>
              <a:rPr lang="en-GB" dirty="0">
                <a:latin typeface="Garamond" panose="02020404030301010803" pitchFamily="18" charset="0"/>
              </a:rPr>
              <a:t>https://www.booksfortopics.com/upper-ks2-diverse-and-inclusive</a:t>
            </a:r>
          </a:p>
        </p:txBody>
      </p:sp>
    </p:spTree>
    <p:extLst>
      <p:ext uri="{BB962C8B-B14F-4D97-AF65-F5344CB8AC3E}">
        <p14:creationId xmlns:p14="http://schemas.microsoft.com/office/powerpoint/2010/main" val="38826749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55797-134D-444A-835F-F7D37248F567}"/>
              </a:ext>
            </a:extLst>
          </p:cNvPr>
          <p:cNvSpPr>
            <a:spLocks noGrp="1"/>
          </p:cNvSpPr>
          <p:nvPr>
            <p:ph type="title"/>
          </p:nvPr>
        </p:nvSpPr>
        <p:spPr>
          <a:xfrm>
            <a:off x="5163787" y="0"/>
            <a:ext cx="10058400" cy="1450757"/>
          </a:xfrm>
        </p:spPr>
        <p:txBody>
          <a:bodyPr/>
          <a:lstStyle/>
          <a:p>
            <a:r>
              <a:rPr lang="en-GB" b="1" dirty="0">
                <a:latin typeface="Garamond" panose="02020404030301010803" pitchFamily="18" charset="0"/>
              </a:rPr>
              <a:t>Why?</a:t>
            </a:r>
          </a:p>
        </p:txBody>
      </p:sp>
      <p:sp>
        <p:nvSpPr>
          <p:cNvPr id="3" name="Content Placeholder 2">
            <a:extLst>
              <a:ext uri="{FF2B5EF4-FFF2-40B4-BE49-F238E27FC236}">
                <a16:creationId xmlns:a16="http://schemas.microsoft.com/office/drawing/2014/main" id="{D07A9D1A-FD71-46C7-B95C-D103581FFEC5}"/>
              </a:ext>
            </a:extLst>
          </p:cNvPr>
          <p:cNvSpPr>
            <a:spLocks noGrp="1"/>
          </p:cNvSpPr>
          <p:nvPr>
            <p:ph idx="1"/>
          </p:nvPr>
        </p:nvSpPr>
        <p:spPr>
          <a:xfrm>
            <a:off x="654726" y="1738856"/>
            <a:ext cx="10882548" cy="4023360"/>
          </a:xfrm>
        </p:spPr>
        <p:txBody>
          <a:bodyPr>
            <a:noAutofit/>
          </a:bodyPr>
          <a:lstStyle/>
          <a:p>
            <a:pPr>
              <a:buFont typeface="Courier New" panose="02070309020205020404" pitchFamily="49" charset="0"/>
              <a:buChar char="o"/>
            </a:pPr>
            <a:r>
              <a:rPr lang="en-US" sz="2800" dirty="0">
                <a:latin typeface="Garamond" panose="02020404030301010803" pitchFamily="18" charset="0"/>
              </a:rPr>
              <a:t>Of all the help you can give your child, the most important job you’ll probably do is helping with reading. That’s because learning to read is best taught on a one-to-one basis, so giving your child a bit of shared reading time every day will make a </a:t>
            </a:r>
            <a:r>
              <a:rPr lang="en-US" sz="2800" b="1" u="sng" dirty="0">
                <a:latin typeface="Garamond" panose="02020404030301010803" pitchFamily="18" charset="0"/>
              </a:rPr>
              <a:t>big</a:t>
            </a:r>
            <a:r>
              <a:rPr lang="en-US" sz="2800" dirty="0">
                <a:latin typeface="Garamond" panose="02020404030301010803" pitchFamily="18" charset="0"/>
              </a:rPr>
              <a:t> difference. They should be reading a range of genres and reading out loud to enable them to develop expression, intonation, confidence and fluidity in their reading. This should not stop even when a child becomes an independent reader.</a:t>
            </a:r>
          </a:p>
          <a:p>
            <a:pPr>
              <a:buFont typeface="Courier New" panose="02070309020205020404" pitchFamily="49" charset="0"/>
              <a:buChar char="o"/>
            </a:pPr>
            <a:endParaRPr lang="en-US" sz="2800" dirty="0">
              <a:latin typeface="Garamond" panose="02020404030301010803" pitchFamily="18" charset="0"/>
            </a:endParaRPr>
          </a:p>
          <a:p>
            <a:pPr>
              <a:buFont typeface="Courier New" panose="02070309020205020404" pitchFamily="49" charset="0"/>
              <a:buChar char="o"/>
            </a:pPr>
            <a:r>
              <a:rPr lang="en-US" sz="2800" dirty="0">
                <a:latin typeface="Garamond" panose="02020404030301010803" pitchFamily="18" charset="0"/>
              </a:rPr>
              <a:t>We know that being able to read underpins everything a child does in school and is directly linked to their self-esteem, confidence and achievements as they go through life. </a:t>
            </a:r>
            <a:endParaRPr lang="en-GB" sz="2800" dirty="0">
              <a:latin typeface="Garamond" panose="02020404030301010803" pitchFamily="18" charset="0"/>
            </a:endParaRPr>
          </a:p>
        </p:txBody>
      </p:sp>
    </p:spTree>
    <p:extLst>
      <p:ext uri="{BB962C8B-B14F-4D97-AF65-F5344CB8AC3E}">
        <p14:creationId xmlns:p14="http://schemas.microsoft.com/office/powerpoint/2010/main" val="3054945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8AD47-9DA8-4D1E-AA5A-3F1518807B4F}"/>
              </a:ext>
            </a:extLst>
          </p:cNvPr>
          <p:cNvSpPr>
            <a:spLocks noGrp="1"/>
          </p:cNvSpPr>
          <p:nvPr>
            <p:ph type="title"/>
          </p:nvPr>
        </p:nvSpPr>
        <p:spPr>
          <a:xfrm>
            <a:off x="1066800" y="3429000"/>
            <a:ext cx="10058400" cy="1450757"/>
          </a:xfrm>
        </p:spPr>
        <p:txBody>
          <a:bodyPr>
            <a:normAutofit fontScale="90000"/>
          </a:bodyPr>
          <a:lstStyle/>
          <a:p>
            <a:r>
              <a:rPr lang="en-GB" altLang="en-US" dirty="0">
                <a:latin typeface="Garamond" panose="02020404030301010803" pitchFamily="18" charset="0"/>
                <a:cs typeface="Aharoni" panose="020B0604020202020204" pitchFamily="2" charset="-79"/>
              </a:rPr>
              <a:t>In 2013, The National Literacy Trust conducted a survey which included 11,000 children. </a:t>
            </a:r>
            <a:br>
              <a:rPr lang="en-GB" altLang="en-US" dirty="0">
                <a:latin typeface="Garamond" panose="02020404030301010803" pitchFamily="18" charset="0"/>
                <a:cs typeface="Aharoni" panose="020B0604020202020204" pitchFamily="2" charset="-79"/>
              </a:rPr>
            </a:br>
            <a:r>
              <a:rPr lang="en-GB" altLang="en-US" dirty="0">
                <a:latin typeface="Garamond" panose="02020404030301010803" pitchFamily="18" charset="0"/>
                <a:cs typeface="Aharoni" panose="020B0604020202020204" pitchFamily="2" charset="-79"/>
              </a:rPr>
              <a:t>Children who read daily outside school were </a:t>
            </a:r>
            <a:r>
              <a:rPr lang="en-GB" altLang="en-US" b="1" u="sng" dirty="0">
                <a:latin typeface="Garamond" panose="02020404030301010803" pitchFamily="18" charset="0"/>
                <a:cs typeface="Aharoni" panose="020B0604020202020204" pitchFamily="2" charset="-79"/>
              </a:rPr>
              <a:t>5x more likely </a:t>
            </a:r>
            <a:r>
              <a:rPr lang="en-GB" altLang="en-US" dirty="0">
                <a:latin typeface="Garamond" panose="02020404030301010803" pitchFamily="18" charset="0"/>
                <a:cs typeface="Aharoni" panose="020B0604020202020204" pitchFamily="2" charset="-79"/>
              </a:rPr>
              <a:t>to perform </a:t>
            </a:r>
            <a:r>
              <a:rPr lang="en-GB" altLang="en-US" b="1" dirty="0">
                <a:latin typeface="Garamond" panose="02020404030301010803" pitchFamily="18" charset="0"/>
                <a:cs typeface="Aharoni" panose="020B0604020202020204" pitchFamily="2" charset="-79"/>
              </a:rPr>
              <a:t>above</a:t>
            </a:r>
            <a:r>
              <a:rPr lang="en-GB" altLang="en-US" dirty="0">
                <a:latin typeface="Garamond" panose="02020404030301010803" pitchFamily="18" charset="0"/>
                <a:cs typeface="Aharoni" panose="020B0604020202020204" pitchFamily="2" charset="-79"/>
              </a:rPr>
              <a:t> the expected level for their age in reading.</a:t>
            </a:r>
            <a:endParaRPr lang="en-GB" dirty="0">
              <a:latin typeface="Garamond" panose="02020404030301010803" pitchFamily="18" charset="0"/>
            </a:endParaRPr>
          </a:p>
        </p:txBody>
      </p:sp>
      <p:pic>
        <p:nvPicPr>
          <p:cNvPr id="4" name="Picture 3">
            <a:extLst>
              <a:ext uri="{FF2B5EF4-FFF2-40B4-BE49-F238E27FC236}">
                <a16:creationId xmlns:a16="http://schemas.microsoft.com/office/drawing/2014/main" id="{B2ABB49E-D591-4205-8FE7-00951A6C73B3}"/>
              </a:ext>
            </a:extLst>
          </p:cNvPr>
          <p:cNvPicPr>
            <a:picLocks noChangeAspect="1"/>
          </p:cNvPicPr>
          <p:nvPr/>
        </p:nvPicPr>
        <p:blipFill>
          <a:blip r:embed="rId2"/>
          <a:stretch>
            <a:fillRect/>
          </a:stretch>
        </p:blipFill>
        <p:spPr>
          <a:xfrm>
            <a:off x="8916320" y="4359819"/>
            <a:ext cx="2208880" cy="2287209"/>
          </a:xfrm>
          <a:prstGeom prst="rect">
            <a:avLst/>
          </a:prstGeom>
        </p:spPr>
      </p:pic>
    </p:spTree>
    <p:extLst>
      <p:ext uri="{BB962C8B-B14F-4D97-AF65-F5344CB8AC3E}">
        <p14:creationId xmlns:p14="http://schemas.microsoft.com/office/powerpoint/2010/main" val="1746104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7B601985-2765-46C2-9AFB-C71EE6F3E4E6}"/>
              </a:ext>
            </a:extLst>
          </p:cNvPr>
          <p:cNvSpPr>
            <a:spLocks noGrp="1"/>
          </p:cNvSpPr>
          <p:nvPr>
            <p:ph type="ctrTitle"/>
          </p:nvPr>
        </p:nvSpPr>
        <p:spPr>
          <a:xfrm>
            <a:off x="2209800" y="1600200"/>
            <a:ext cx="7772400" cy="1779588"/>
          </a:xfrm>
        </p:spPr>
        <p:txBody>
          <a:bodyPr/>
          <a:lstStyle/>
          <a:p>
            <a:pPr eaLnBrk="1" hangingPunct="1"/>
            <a:endParaRPr lang="en-GB" altLang="en-US"/>
          </a:p>
        </p:txBody>
      </p:sp>
      <p:sp>
        <p:nvSpPr>
          <p:cNvPr id="36867" name="Subtitle 2">
            <a:extLst>
              <a:ext uri="{FF2B5EF4-FFF2-40B4-BE49-F238E27FC236}">
                <a16:creationId xmlns:a16="http://schemas.microsoft.com/office/drawing/2014/main" id="{49205B6E-1001-4C30-83FE-1ABF6F1FC172}"/>
              </a:ext>
            </a:extLst>
          </p:cNvPr>
          <p:cNvSpPr>
            <a:spLocks noGrp="1"/>
          </p:cNvSpPr>
          <p:nvPr>
            <p:ph type="subTitle" idx="1"/>
          </p:nvPr>
        </p:nvSpPr>
        <p:spPr>
          <a:xfrm>
            <a:off x="2895600" y="3556000"/>
            <a:ext cx="6400800" cy="1473200"/>
          </a:xfrm>
        </p:spPr>
        <p:txBody>
          <a:bodyPr/>
          <a:lstStyle/>
          <a:p>
            <a:pPr eaLnBrk="1" hangingPunct="1"/>
            <a:endParaRPr lang="en-GB" altLang="en-US"/>
          </a:p>
        </p:txBody>
      </p:sp>
      <p:pic>
        <p:nvPicPr>
          <p:cNvPr id="36868" name="Picture 3" descr="Why Read 20 Minutes? All parents need to read this. Really like the pictograph for visualization.">
            <a:hlinkClick r:id="rId2"/>
            <a:extLst>
              <a:ext uri="{FF2B5EF4-FFF2-40B4-BE49-F238E27FC236}">
                <a16:creationId xmlns:a16="http://schemas.microsoft.com/office/drawing/2014/main" id="{39DE1EAF-920F-41D7-96A2-773A3FBFE0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9" y="0"/>
            <a:ext cx="87137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67CD7-4288-46D5-81B1-6D2C92A3B46B}"/>
              </a:ext>
            </a:extLst>
          </p:cNvPr>
          <p:cNvSpPr>
            <a:spLocks noGrp="1"/>
          </p:cNvSpPr>
          <p:nvPr>
            <p:ph type="title"/>
          </p:nvPr>
        </p:nvSpPr>
        <p:spPr/>
        <p:txBody>
          <a:bodyPr/>
          <a:lstStyle/>
          <a:p>
            <a:pPr algn="ctr"/>
            <a:r>
              <a:rPr lang="en-GB" dirty="0">
                <a:latin typeface="Garamond" panose="02020404030301010803" pitchFamily="18" charset="0"/>
              </a:rPr>
              <a:t>Reading has two components:</a:t>
            </a:r>
          </a:p>
        </p:txBody>
      </p:sp>
      <p:sp>
        <p:nvSpPr>
          <p:cNvPr id="4" name="TextBox 3">
            <a:extLst>
              <a:ext uri="{FF2B5EF4-FFF2-40B4-BE49-F238E27FC236}">
                <a16:creationId xmlns:a16="http://schemas.microsoft.com/office/drawing/2014/main" id="{127EFD94-6403-4FE8-9389-42C5EAB23C5A}"/>
              </a:ext>
            </a:extLst>
          </p:cNvPr>
          <p:cNvSpPr txBox="1"/>
          <p:nvPr/>
        </p:nvSpPr>
        <p:spPr>
          <a:xfrm>
            <a:off x="327660" y="1737360"/>
            <a:ext cx="5798820" cy="4093428"/>
          </a:xfrm>
          <a:prstGeom prst="rect">
            <a:avLst/>
          </a:prstGeom>
          <a:noFill/>
        </p:spPr>
        <p:txBody>
          <a:bodyPr wrap="square" rtlCol="0">
            <a:spAutoFit/>
          </a:bodyPr>
          <a:lstStyle/>
          <a:p>
            <a:pPr algn="ctr"/>
            <a:r>
              <a:rPr lang="en-GB" sz="3200" b="1" dirty="0">
                <a:solidFill>
                  <a:srgbClr val="FF0000"/>
                </a:solidFill>
                <a:latin typeface="Garamond" panose="02020404030301010803" pitchFamily="18" charset="0"/>
              </a:rPr>
              <a:t>Word Recognition</a:t>
            </a:r>
          </a:p>
          <a:p>
            <a:pPr algn="ctr"/>
            <a:r>
              <a:rPr lang="en-GB" sz="3200" b="1" dirty="0">
                <a:solidFill>
                  <a:srgbClr val="FF0000"/>
                </a:solidFill>
                <a:latin typeface="Garamond" panose="02020404030301010803" pitchFamily="18" charset="0"/>
              </a:rPr>
              <a:t>(decoding)</a:t>
            </a:r>
          </a:p>
          <a:p>
            <a:pPr algn="ctr"/>
            <a:r>
              <a:rPr lang="en-US" sz="2800" dirty="0">
                <a:latin typeface="Garamond" panose="02020404030301010803" pitchFamily="18" charset="0"/>
              </a:rPr>
              <a:t>The ability to recognise words presented in and out of context. </a:t>
            </a:r>
          </a:p>
          <a:p>
            <a:pPr algn="ctr"/>
            <a:endParaRPr lang="en-US" sz="2800" dirty="0">
              <a:latin typeface="Garamond" panose="02020404030301010803" pitchFamily="18" charset="0"/>
            </a:endParaRPr>
          </a:p>
          <a:p>
            <a:pPr algn="ctr"/>
            <a:r>
              <a:rPr lang="en-US" sz="2800" dirty="0">
                <a:latin typeface="Garamond" panose="02020404030301010803" pitchFamily="18" charset="0"/>
              </a:rPr>
              <a:t>The ability to apply phonic rules - blending phonemes to decode (c-a-t)</a:t>
            </a:r>
          </a:p>
          <a:p>
            <a:pPr algn="ctr"/>
            <a:endParaRPr lang="en-US" sz="2800" dirty="0">
              <a:latin typeface="Garamond" panose="02020404030301010803" pitchFamily="18" charset="0"/>
            </a:endParaRPr>
          </a:p>
          <a:p>
            <a:pPr algn="ctr"/>
            <a:r>
              <a:rPr lang="en-US" sz="2800" dirty="0">
                <a:latin typeface="Garamond" panose="02020404030301010803" pitchFamily="18" charset="0"/>
              </a:rPr>
              <a:t> High quality phonics work</a:t>
            </a:r>
            <a:endParaRPr lang="en-GB" sz="2800" dirty="0">
              <a:latin typeface="Garamond" panose="02020404030301010803" pitchFamily="18" charset="0"/>
            </a:endParaRPr>
          </a:p>
        </p:txBody>
      </p:sp>
      <p:sp>
        <p:nvSpPr>
          <p:cNvPr id="5" name="TextBox 4">
            <a:extLst>
              <a:ext uri="{FF2B5EF4-FFF2-40B4-BE49-F238E27FC236}">
                <a16:creationId xmlns:a16="http://schemas.microsoft.com/office/drawing/2014/main" id="{69077ACF-6BB9-4823-8AFB-1FB3B8E1D4CF}"/>
              </a:ext>
            </a:extLst>
          </p:cNvPr>
          <p:cNvSpPr txBox="1"/>
          <p:nvPr/>
        </p:nvSpPr>
        <p:spPr>
          <a:xfrm>
            <a:off x="6271260" y="1737360"/>
            <a:ext cx="5798820" cy="4462760"/>
          </a:xfrm>
          <a:prstGeom prst="rect">
            <a:avLst/>
          </a:prstGeom>
          <a:noFill/>
        </p:spPr>
        <p:txBody>
          <a:bodyPr wrap="square" rtlCol="0">
            <a:spAutoFit/>
          </a:bodyPr>
          <a:lstStyle/>
          <a:p>
            <a:pPr algn="ctr"/>
            <a:r>
              <a:rPr lang="en-GB" sz="3200" b="1" dirty="0">
                <a:solidFill>
                  <a:srgbClr val="FF0000"/>
                </a:solidFill>
                <a:latin typeface="Garamond" panose="02020404030301010803" pitchFamily="18" charset="0"/>
              </a:rPr>
              <a:t>Comprehension</a:t>
            </a:r>
          </a:p>
          <a:p>
            <a:pPr algn="ctr"/>
            <a:r>
              <a:rPr lang="en-US" sz="2800" dirty="0">
                <a:latin typeface="Garamond" panose="02020404030301010803" pitchFamily="18" charset="0"/>
              </a:rPr>
              <a:t>The process by which word information, sentences and discourse are interpreted. </a:t>
            </a:r>
          </a:p>
          <a:p>
            <a:pPr algn="ctr"/>
            <a:endParaRPr lang="en-US" sz="2800" dirty="0">
              <a:latin typeface="Garamond" panose="02020404030301010803" pitchFamily="18" charset="0"/>
            </a:endParaRPr>
          </a:p>
          <a:p>
            <a:pPr algn="ctr"/>
            <a:r>
              <a:rPr lang="en-US" sz="2800" dirty="0">
                <a:latin typeface="Garamond" panose="02020404030301010803" pitchFamily="18" charset="0"/>
              </a:rPr>
              <a:t>The same processes underlie comprehension of both oral and written language. </a:t>
            </a:r>
          </a:p>
          <a:p>
            <a:pPr algn="ctr"/>
            <a:endParaRPr lang="en-US" sz="2800" dirty="0">
              <a:latin typeface="Garamond" panose="02020404030301010803" pitchFamily="18" charset="0"/>
            </a:endParaRPr>
          </a:p>
          <a:p>
            <a:pPr algn="ctr"/>
            <a:r>
              <a:rPr lang="en-US" sz="2800" dirty="0">
                <a:latin typeface="Garamond" panose="02020404030301010803" pitchFamily="18" charset="0"/>
              </a:rPr>
              <a:t>Continues to develop throughout life!</a:t>
            </a:r>
            <a:endParaRPr lang="en-GB" sz="2800" dirty="0">
              <a:latin typeface="Garamond" panose="02020404030301010803" pitchFamily="18" charset="0"/>
            </a:endParaRPr>
          </a:p>
        </p:txBody>
      </p:sp>
      <p:cxnSp>
        <p:nvCxnSpPr>
          <p:cNvPr id="7" name="Straight Connector 6">
            <a:extLst>
              <a:ext uri="{FF2B5EF4-FFF2-40B4-BE49-F238E27FC236}">
                <a16:creationId xmlns:a16="http://schemas.microsoft.com/office/drawing/2014/main" id="{EBBF69A6-03C4-426B-BE61-BD3409C62761}"/>
              </a:ext>
            </a:extLst>
          </p:cNvPr>
          <p:cNvCxnSpPr/>
          <p:nvPr/>
        </p:nvCxnSpPr>
        <p:spPr>
          <a:xfrm>
            <a:off x="6271260" y="1737360"/>
            <a:ext cx="0" cy="446276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1063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417F4-4B20-4BC1-8064-C5229571FB25}"/>
              </a:ext>
            </a:extLst>
          </p:cNvPr>
          <p:cNvSpPr>
            <a:spLocks noGrp="1"/>
          </p:cNvSpPr>
          <p:nvPr>
            <p:ph type="title"/>
          </p:nvPr>
        </p:nvSpPr>
        <p:spPr/>
        <p:txBody>
          <a:bodyPr/>
          <a:lstStyle/>
          <a:p>
            <a:r>
              <a:rPr lang="en-GB" dirty="0">
                <a:latin typeface="Garamond" panose="02020404030301010803" pitchFamily="18" charset="0"/>
              </a:rPr>
              <a:t>Comprehension and Decoding</a:t>
            </a:r>
          </a:p>
        </p:txBody>
      </p:sp>
      <p:sp>
        <p:nvSpPr>
          <p:cNvPr id="3" name="Content Placeholder 2">
            <a:extLst>
              <a:ext uri="{FF2B5EF4-FFF2-40B4-BE49-F238E27FC236}">
                <a16:creationId xmlns:a16="http://schemas.microsoft.com/office/drawing/2014/main" id="{14C67738-260C-4564-AC80-4320C77BE93D}"/>
              </a:ext>
            </a:extLst>
          </p:cNvPr>
          <p:cNvSpPr>
            <a:spLocks noGrp="1"/>
          </p:cNvSpPr>
          <p:nvPr>
            <p:ph idx="1"/>
          </p:nvPr>
        </p:nvSpPr>
        <p:spPr>
          <a:xfrm>
            <a:off x="1097280" y="1845734"/>
            <a:ext cx="10058400" cy="1811866"/>
          </a:xfrm>
        </p:spPr>
        <p:txBody>
          <a:bodyPr>
            <a:normAutofit/>
          </a:bodyPr>
          <a:lstStyle/>
          <a:p>
            <a:pPr algn="ctr"/>
            <a:r>
              <a:rPr lang="en-GB" sz="4000" dirty="0">
                <a:latin typeface="Garamond" panose="02020404030301010803" pitchFamily="18" charset="0"/>
              </a:rPr>
              <a:t>I may have been able to confidently read (decode) but I didn’t really understand it!</a:t>
            </a:r>
          </a:p>
        </p:txBody>
      </p:sp>
      <p:pic>
        <p:nvPicPr>
          <p:cNvPr id="2050" name="Picture 2" descr="Image result for confused clipart">
            <a:extLst>
              <a:ext uri="{FF2B5EF4-FFF2-40B4-BE49-F238E27FC236}">
                <a16:creationId xmlns:a16="http://schemas.microsoft.com/office/drawing/2014/main" id="{95112869-1C80-4720-B737-B1521D23E2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4900" y="3657600"/>
            <a:ext cx="2362200" cy="1933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7043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4830E-B135-4F76-A6D5-A7831DB42B12}"/>
              </a:ext>
            </a:extLst>
          </p:cNvPr>
          <p:cNvSpPr>
            <a:spLocks noGrp="1"/>
          </p:cNvSpPr>
          <p:nvPr>
            <p:ph type="title"/>
          </p:nvPr>
        </p:nvSpPr>
        <p:spPr/>
        <p:txBody>
          <a:bodyPr/>
          <a:lstStyle/>
          <a:p>
            <a:r>
              <a:rPr lang="en-GB" dirty="0">
                <a:latin typeface="Garamond" panose="02020404030301010803" pitchFamily="18" charset="0"/>
              </a:rPr>
              <a:t>KS2 Reading Journey</a:t>
            </a:r>
          </a:p>
        </p:txBody>
      </p:sp>
      <p:sp>
        <p:nvSpPr>
          <p:cNvPr id="3" name="Content Placeholder 2">
            <a:extLst>
              <a:ext uri="{FF2B5EF4-FFF2-40B4-BE49-F238E27FC236}">
                <a16:creationId xmlns:a16="http://schemas.microsoft.com/office/drawing/2014/main" id="{6D547B51-6717-4312-9D74-64B1749833DC}"/>
              </a:ext>
            </a:extLst>
          </p:cNvPr>
          <p:cNvSpPr>
            <a:spLocks noGrp="1"/>
          </p:cNvSpPr>
          <p:nvPr>
            <p:ph idx="1"/>
          </p:nvPr>
        </p:nvSpPr>
        <p:spPr/>
        <p:txBody>
          <a:bodyPr/>
          <a:lstStyle/>
          <a:p>
            <a:r>
              <a:rPr lang="en-GB" sz="2800" u="sng" dirty="0">
                <a:solidFill>
                  <a:srgbClr val="0070C0"/>
                </a:solidFill>
                <a:latin typeface="Garamond" panose="02020404030301010803" pitchFamily="18" charset="0"/>
              </a:rPr>
              <a:t>Before KS2:</a:t>
            </a:r>
          </a:p>
          <a:p>
            <a:r>
              <a:rPr lang="en-GB" sz="2800" dirty="0">
                <a:solidFill>
                  <a:srgbClr val="FF0000"/>
                </a:solidFill>
                <a:latin typeface="Garamond" panose="02020404030301010803" pitchFamily="18" charset="0"/>
              </a:rPr>
              <a:t>EYFS – </a:t>
            </a:r>
            <a:r>
              <a:rPr lang="en-GB" sz="2800" dirty="0">
                <a:latin typeface="Garamond" panose="02020404030301010803" pitchFamily="18" charset="0"/>
              </a:rPr>
              <a:t>Beginning to learn phonetic sounds, hearing traditional tales and rhymes, acting them out</a:t>
            </a:r>
          </a:p>
          <a:p>
            <a:r>
              <a:rPr lang="en-GB" sz="2800" dirty="0">
                <a:solidFill>
                  <a:srgbClr val="FF0000"/>
                </a:solidFill>
                <a:latin typeface="Garamond" panose="02020404030301010803" pitchFamily="18" charset="0"/>
              </a:rPr>
              <a:t>Year 1- </a:t>
            </a:r>
            <a:r>
              <a:rPr lang="en-GB" sz="2800" dirty="0">
                <a:latin typeface="Garamond" panose="02020404030301010803" pitchFamily="18" charset="0"/>
              </a:rPr>
              <a:t>Consolidating phonics sounds and beginning to decode for meaning (reading the words and understanding what they mean).</a:t>
            </a:r>
          </a:p>
          <a:p>
            <a:r>
              <a:rPr lang="en-GB" sz="2800" dirty="0">
                <a:solidFill>
                  <a:srgbClr val="FF0000"/>
                </a:solidFill>
                <a:latin typeface="Garamond" panose="02020404030301010803" pitchFamily="18" charset="0"/>
              </a:rPr>
              <a:t>Year 2– </a:t>
            </a:r>
            <a:r>
              <a:rPr lang="en-GB" sz="2800" dirty="0">
                <a:latin typeface="Garamond" panose="02020404030301010803" pitchFamily="18" charset="0"/>
              </a:rPr>
              <a:t>Building on Y1 decoding for meaning and beginning to infer information from the text.</a:t>
            </a:r>
          </a:p>
          <a:p>
            <a:endParaRPr lang="en-GB" dirty="0"/>
          </a:p>
        </p:txBody>
      </p:sp>
      <p:pic>
        <p:nvPicPr>
          <p:cNvPr id="4" name="Picture 2" descr="Image result for journey clipart">
            <a:extLst>
              <a:ext uri="{FF2B5EF4-FFF2-40B4-BE49-F238E27FC236}">
                <a16:creationId xmlns:a16="http://schemas.microsoft.com/office/drawing/2014/main" id="{DD7873A7-82F6-4E3B-A5A9-8E40C39B84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7338" y="0"/>
            <a:ext cx="2676525"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6246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5C784-A8D9-41A0-A592-B306CAF26500}"/>
              </a:ext>
            </a:extLst>
          </p:cNvPr>
          <p:cNvSpPr>
            <a:spLocks noGrp="1"/>
          </p:cNvSpPr>
          <p:nvPr>
            <p:ph type="title"/>
          </p:nvPr>
        </p:nvSpPr>
        <p:spPr>
          <a:xfrm>
            <a:off x="1066800" y="-427191"/>
            <a:ext cx="10058400" cy="1450757"/>
          </a:xfrm>
        </p:spPr>
        <p:txBody>
          <a:bodyPr/>
          <a:lstStyle/>
          <a:p>
            <a:r>
              <a:rPr lang="en-GB" dirty="0">
                <a:latin typeface="Garamond" panose="02020404030301010803" pitchFamily="18" charset="0"/>
              </a:rPr>
              <a:t>KS2 Reading Journey</a:t>
            </a:r>
          </a:p>
        </p:txBody>
      </p:sp>
      <p:sp>
        <p:nvSpPr>
          <p:cNvPr id="3" name="Content Placeholder 2">
            <a:extLst>
              <a:ext uri="{FF2B5EF4-FFF2-40B4-BE49-F238E27FC236}">
                <a16:creationId xmlns:a16="http://schemas.microsoft.com/office/drawing/2014/main" id="{ACB8233F-FE7E-4B82-9B45-68B998B1DF3A}"/>
              </a:ext>
            </a:extLst>
          </p:cNvPr>
          <p:cNvSpPr>
            <a:spLocks noGrp="1"/>
          </p:cNvSpPr>
          <p:nvPr>
            <p:ph idx="1"/>
          </p:nvPr>
        </p:nvSpPr>
        <p:spPr>
          <a:xfrm>
            <a:off x="317500" y="1311344"/>
            <a:ext cx="11557000" cy="4428066"/>
          </a:xfrm>
        </p:spPr>
        <p:txBody>
          <a:bodyPr>
            <a:noAutofit/>
          </a:bodyPr>
          <a:lstStyle/>
          <a:p>
            <a:r>
              <a:rPr lang="en-GB" sz="2400" u="sng" dirty="0">
                <a:solidFill>
                  <a:srgbClr val="0070C0"/>
                </a:solidFill>
                <a:latin typeface="Garamond" panose="02020404030301010803" pitchFamily="18" charset="0"/>
              </a:rPr>
              <a:t>Lower KS2</a:t>
            </a:r>
          </a:p>
          <a:p>
            <a:r>
              <a:rPr lang="en-GB" sz="2400" dirty="0">
                <a:solidFill>
                  <a:srgbClr val="FF0000"/>
                </a:solidFill>
                <a:latin typeface="Garamond" panose="02020404030301010803" pitchFamily="18" charset="0"/>
              </a:rPr>
              <a:t>Year 3 &amp; 4 - </a:t>
            </a:r>
            <a:r>
              <a:rPr lang="en-US" sz="2400" dirty="0">
                <a:solidFill>
                  <a:schemeClr val="tx1"/>
                </a:solidFill>
                <a:latin typeface="Garamond" panose="02020404030301010803" pitchFamily="18" charset="0"/>
              </a:rPr>
              <a:t>Note: At this stage, teaching comprehension should be taking precedence over teaching word reading directly.</a:t>
            </a:r>
          </a:p>
          <a:p>
            <a:pPr>
              <a:buFont typeface="Courier New" panose="02070309020205020404" pitchFamily="49" charset="0"/>
              <a:buChar char="o"/>
            </a:pPr>
            <a:r>
              <a:rPr lang="en-US" sz="2400" dirty="0">
                <a:solidFill>
                  <a:schemeClr val="tx1"/>
                </a:solidFill>
                <a:latin typeface="Garamond" panose="02020404030301010803" pitchFamily="18" charset="0"/>
              </a:rPr>
              <a:t>Re-reading texts (both silently and aloud) increasing in speed and expression, discussing structures and purposes of wide range of texts, Identifying themes and conventions </a:t>
            </a:r>
          </a:p>
          <a:p>
            <a:pPr>
              <a:buFont typeface="Courier New" panose="02070309020205020404" pitchFamily="49" charset="0"/>
              <a:buChar char="o"/>
            </a:pPr>
            <a:r>
              <a:rPr lang="en-US" sz="2400" dirty="0">
                <a:solidFill>
                  <a:schemeClr val="tx1"/>
                </a:solidFill>
                <a:latin typeface="Garamond" panose="02020404030301010803" pitchFamily="18" charset="0"/>
              </a:rPr>
              <a:t>Developing deeper inferences on characters’ feelings, thoughts and motives from their actions, and justifying inference with evidence</a:t>
            </a:r>
          </a:p>
          <a:p>
            <a:pPr>
              <a:buFont typeface="Courier New" panose="02070309020205020404" pitchFamily="49" charset="0"/>
              <a:buChar char="o"/>
            </a:pPr>
            <a:r>
              <a:rPr lang="en-US" sz="2400" dirty="0">
                <a:solidFill>
                  <a:schemeClr val="tx1"/>
                </a:solidFill>
                <a:latin typeface="Garamond" panose="02020404030301010803" pitchFamily="18" charset="0"/>
              </a:rPr>
              <a:t>Identifying and discussing words and phrases that capture the reader’s interest and imagination</a:t>
            </a:r>
          </a:p>
          <a:p>
            <a:pPr>
              <a:buFont typeface="Courier New" panose="02070309020205020404" pitchFamily="49" charset="0"/>
              <a:buChar char="o"/>
            </a:pPr>
            <a:r>
              <a:rPr lang="en-US" sz="2400" dirty="0">
                <a:solidFill>
                  <a:schemeClr val="tx1"/>
                </a:solidFill>
                <a:latin typeface="Garamond" panose="02020404030301010803" pitchFamily="18" charset="0"/>
              </a:rPr>
              <a:t>Using contents pages and indexes to locate information</a:t>
            </a:r>
          </a:p>
        </p:txBody>
      </p:sp>
      <p:pic>
        <p:nvPicPr>
          <p:cNvPr id="3074" name="Picture 2" descr="Image result for journey clipart">
            <a:extLst>
              <a:ext uri="{FF2B5EF4-FFF2-40B4-BE49-F238E27FC236}">
                <a16:creationId xmlns:a16="http://schemas.microsoft.com/office/drawing/2014/main" id="{B5047148-83F0-4D87-B126-B990FE37B1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7338" y="0"/>
            <a:ext cx="2676525"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7471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5C784-A8D9-41A0-A592-B306CAF26500}"/>
              </a:ext>
            </a:extLst>
          </p:cNvPr>
          <p:cNvSpPr>
            <a:spLocks noGrp="1"/>
          </p:cNvSpPr>
          <p:nvPr>
            <p:ph type="title"/>
          </p:nvPr>
        </p:nvSpPr>
        <p:spPr/>
        <p:txBody>
          <a:bodyPr/>
          <a:lstStyle/>
          <a:p>
            <a:r>
              <a:rPr lang="en-GB" dirty="0">
                <a:latin typeface="Garamond" panose="02020404030301010803" pitchFamily="18" charset="0"/>
              </a:rPr>
              <a:t>KS2 Reading Journey</a:t>
            </a:r>
          </a:p>
        </p:txBody>
      </p:sp>
      <p:sp>
        <p:nvSpPr>
          <p:cNvPr id="3" name="Content Placeholder 2">
            <a:extLst>
              <a:ext uri="{FF2B5EF4-FFF2-40B4-BE49-F238E27FC236}">
                <a16:creationId xmlns:a16="http://schemas.microsoft.com/office/drawing/2014/main" id="{ACB8233F-FE7E-4B82-9B45-68B998B1DF3A}"/>
              </a:ext>
            </a:extLst>
          </p:cNvPr>
          <p:cNvSpPr>
            <a:spLocks noGrp="1"/>
          </p:cNvSpPr>
          <p:nvPr>
            <p:ph idx="1"/>
          </p:nvPr>
        </p:nvSpPr>
        <p:spPr>
          <a:xfrm>
            <a:off x="469900" y="1845734"/>
            <a:ext cx="11557000" cy="4885266"/>
          </a:xfrm>
        </p:spPr>
        <p:txBody>
          <a:bodyPr>
            <a:normAutofit fontScale="62500" lnSpcReduction="20000"/>
          </a:bodyPr>
          <a:lstStyle/>
          <a:p>
            <a:r>
              <a:rPr lang="en-GB" sz="1800" u="sng" dirty="0">
                <a:solidFill>
                  <a:srgbClr val="0070C0"/>
                </a:solidFill>
                <a:latin typeface="Abadi Extra Light" panose="020B0204020104020204" pitchFamily="34" charset="0"/>
              </a:rPr>
              <a:t>Upper KS2</a:t>
            </a:r>
          </a:p>
          <a:p>
            <a:r>
              <a:rPr lang="en-GB" sz="3200" dirty="0">
                <a:solidFill>
                  <a:srgbClr val="FF0000"/>
                </a:solidFill>
                <a:latin typeface="Garamond" panose="02020404030301010803" pitchFamily="18" charset="0"/>
              </a:rPr>
              <a:t>Year 5 &amp; 6 - </a:t>
            </a:r>
            <a:r>
              <a:rPr lang="en-US" sz="3200" dirty="0">
                <a:solidFill>
                  <a:schemeClr val="tx1"/>
                </a:solidFill>
                <a:latin typeface="Garamond" panose="02020404030301010803" pitchFamily="18" charset="0"/>
              </a:rPr>
              <a:t>Note: At this stage, there should be no need for further direct teaching of word reading skills for almost all pupils. (Reading effortlessly and confidently across all subjects with increasing automaticity when faced with unfamiliar words.)</a:t>
            </a:r>
          </a:p>
          <a:p>
            <a:pPr>
              <a:buFont typeface="Courier New" panose="02070309020205020404" pitchFamily="49" charset="0"/>
              <a:buChar char="o"/>
            </a:pPr>
            <a:r>
              <a:rPr lang="en-US" sz="3200" dirty="0">
                <a:solidFill>
                  <a:schemeClr val="tx1"/>
                </a:solidFill>
                <a:latin typeface="Garamond" panose="02020404030301010803" pitchFamily="18" charset="0"/>
              </a:rPr>
              <a:t>Making sophisticated comparisons within and across books, increasing familiarity with a wide range of books including fiction from our literary heritage, and other cultures</a:t>
            </a:r>
          </a:p>
          <a:p>
            <a:pPr>
              <a:buFont typeface="Courier New" panose="02070309020205020404" pitchFamily="49" charset="0"/>
              <a:buChar char="o"/>
            </a:pPr>
            <a:r>
              <a:rPr lang="en-US" sz="3200" dirty="0">
                <a:solidFill>
                  <a:schemeClr val="tx1"/>
                </a:solidFill>
                <a:latin typeface="Garamond" panose="02020404030301010803" pitchFamily="18" charset="0"/>
              </a:rPr>
              <a:t>Compare characters, viewpoints with a deeper critical thinking around themes and conventions, </a:t>
            </a:r>
            <a:r>
              <a:rPr lang="en-US" sz="3200" dirty="0" err="1">
                <a:solidFill>
                  <a:schemeClr val="tx1"/>
                </a:solidFill>
                <a:latin typeface="Garamond" panose="02020404030301010803" pitchFamily="18" charset="0"/>
              </a:rPr>
              <a:t>summarising</a:t>
            </a:r>
            <a:r>
              <a:rPr lang="en-US" sz="3200" dirty="0">
                <a:solidFill>
                  <a:schemeClr val="tx1"/>
                </a:solidFill>
                <a:latin typeface="Garamond" panose="02020404030301010803" pitchFamily="18" charset="0"/>
              </a:rPr>
              <a:t> ideas, exploring word meaning and key details &amp; sophisticated and well-argued inferences around characters’ feelings, motives, thoughts </a:t>
            </a:r>
            <a:r>
              <a:rPr lang="en-US" sz="3200" dirty="0" err="1">
                <a:solidFill>
                  <a:schemeClr val="tx1"/>
                </a:solidFill>
                <a:latin typeface="Garamond" panose="02020404030301010803" pitchFamily="18" charset="0"/>
              </a:rPr>
              <a:t>etc</a:t>
            </a:r>
            <a:r>
              <a:rPr lang="en-US" sz="3200" dirty="0">
                <a:solidFill>
                  <a:schemeClr val="tx1"/>
                </a:solidFill>
                <a:latin typeface="Garamond" panose="02020404030301010803" pitchFamily="18" charset="0"/>
              </a:rPr>
              <a:t> justifying with clear evidence/thought process</a:t>
            </a:r>
          </a:p>
          <a:p>
            <a:pPr>
              <a:buFont typeface="Courier New" panose="02070309020205020404" pitchFamily="49" charset="0"/>
              <a:buChar char="o"/>
            </a:pPr>
            <a:r>
              <a:rPr lang="en-US" sz="3200" dirty="0">
                <a:solidFill>
                  <a:schemeClr val="tx1"/>
                </a:solidFill>
                <a:latin typeface="Garamond" panose="02020404030301010803" pitchFamily="18" charset="0"/>
              </a:rPr>
              <a:t>Discussing and evaluating authors use of language and considering impact</a:t>
            </a:r>
          </a:p>
          <a:p>
            <a:pPr>
              <a:buFont typeface="Courier New" panose="02070309020205020404" pitchFamily="49" charset="0"/>
              <a:buChar char="o"/>
            </a:pPr>
            <a:r>
              <a:rPr lang="en-US" sz="3200" dirty="0">
                <a:solidFill>
                  <a:schemeClr val="tx1"/>
                </a:solidFill>
                <a:latin typeface="Garamond" panose="02020404030301010803" pitchFamily="18" charset="0"/>
              </a:rPr>
              <a:t>Skills of information retrieval - e.g. topic textbooks, reading information leaflets before a gallery or museum, reading a theatre </a:t>
            </a:r>
            <a:r>
              <a:rPr lang="en-US" sz="3200" dirty="0" err="1">
                <a:solidFill>
                  <a:schemeClr val="tx1"/>
                </a:solidFill>
                <a:latin typeface="Garamond" panose="02020404030301010803" pitchFamily="18" charset="0"/>
              </a:rPr>
              <a:t>programme</a:t>
            </a:r>
            <a:r>
              <a:rPr lang="en-US" sz="3200" dirty="0">
                <a:solidFill>
                  <a:schemeClr val="tx1"/>
                </a:solidFill>
                <a:latin typeface="Garamond" panose="02020404030301010803" pitchFamily="18" charset="0"/>
              </a:rPr>
              <a:t> or review </a:t>
            </a:r>
          </a:p>
          <a:p>
            <a:pPr>
              <a:buFont typeface="Courier New" panose="02070309020205020404" pitchFamily="49" charset="0"/>
              <a:buChar char="o"/>
            </a:pPr>
            <a:r>
              <a:rPr lang="en-US" sz="3200" dirty="0">
                <a:solidFill>
                  <a:schemeClr val="tx1"/>
                </a:solidFill>
                <a:latin typeface="Garamond" panose="02020404030301010803" pitchFamily="18" charset="0"/>
              </a:rPr>
              <a:t>Participate in discussions about books that are read to them and those they can read for themselves, building on their own and others’ ideas and challenging views courteously, provide reasoned justifications for their views </a:t>
            </a:r>
          </a:p>
          <a:p>
            <a:pPr marL="0" indent="0" algn="ctr">
              <a:buNone/>
            </a:pPr>
            <a:r>
              <a:rPr lang="en-GB" sz="2200" dirty="0">
                <a:solidFill>
                  <a:srgbClr val="FF0000"/>
                </a:solidFill>
                <a:latin typeface="Garamond" panose="02020404030301010803" pitchFamily="18" charset="0"/>
              </a:rPr>
              <a:t>Year 5 as an introductory phase</a:t>
            </a:r>
          </a:p>
          <a:p>
            <a:pPr marL="0" indent="0" algn="ctr">
              <a:buNone/>
            </a:pPr>
            <a:r>
              <a:rPr lang="en-GB" dirty="0">
                <a:solidFill>
                  <a:srgbClr val="FF0000"/>
                </a:solidFill>
                <a:latin typeface="Garamond" panose="02020404030301010803" pitchFamily="18" charset="0"/>
              </a:rPr>
              <a:t>Year 6 as a consolidation and mastery phase</a:t>
            </a:r>
          </a:p>
        </p:txBody>
      </p:sp>
      <p:pic>
        <p:nvPicPr>
          <p:cNvPr id="3074" name="Picture 2" descr="Image result for journey clipart">
            <a:extLst>
              <a:ext uri="{FF2B5EF4-FFF2-40B4-BE49-F238E27FC236}">
                <a16:creationId xmlns:a16="http://schemas.microsoft.com/office/drawing/2014/main" id="{B5047148-83F0-4D87-B126-B990FE37B1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7338" y="0"/>
            <a:ext cx="2676525"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959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64084D00-CCE8-4807-BF37-FA52DD90111F}"/>
              </a:ext>
            </a:extLst>
          </p:cNvPr>
          <p:cNvSpPr>
            <a:spLocks noGrp="1" noRot="1" noChangeArrowheads="1"/>
          </p:cNvSpPr>
          <p:nvPr>
            <p:ph type="title"/>
          </p:nvPr>
        </p:nvSpPr>
        <p:spPr>
          <a:xfrm>
            <a:off x="1122948" y="318293"/>
            <a:ext cx="10257702" cy="1325563"/>
          </a:xfrm>
        </p:spPr>
        <p:txBody>
          <a:bodyPr/>
          <a:lstStyle/>
          <a:p>
            <a:pPr eaLnBrk="1" hangingPunct="1"/>
            <a:r>
              <a:rPr lang="en-GB" altLang="en-US" sz="3600" dirty="0">
                <a:solidFill>
                  <a:schemeClr val="tx1"/>
                </a:solidFill>
              </a:rPr>
              <a:t>To deduce, infer or interpret information - what does it all mean?</a:t>
            </a:r>
            <a:endParaRPr lang="en-US" altLang="en-US" sz="3600" dirty="0">
              <a:solidFill>
                <a:schemeClr val="tx1"/>
              </a:solidFill>
            </a:endParaRPr>
          </a:p>
        </p:txBody>
      </p:sp>
      <p:graphicFrame>
        <p:nvGraphicFramePr>
          <p:cNvPr id="244770" name="Group 34">
            <a:extLst>
              <a:ext uri="{FF2B5EF4-FFF2-40B4-BE49-F238E27FC236}">
                <a16:creationId xmlns:a16="http://schemas.microsoft.com/office/drawing/2014/main" id="{702AA9E2-D255-4840-AA42-8DE8BA550C69}"/>
              </a:ext>
            </a:extLst>
          </p:cNvPr>
          <p:cNvGraphicFramePr>
            <a:graphicFrameLocks noGrp="1"/>
          </p:cNvGraphicFramePr>
          <p:nvPr>
            <p:ph sz="half" idx="2"/>
          </p:nvPr>
        </p:nvGraphicFramePr>
        <p:xfrm>
          <a:off x="1905001" y="2286000"/>
          <a:ext cx="8461375" cy="3716338"/>
        </p:xfrm>
        <a:graphic>
          <a:graphicData uri="http://schemas.openxmlformats.org/drawingml/2006/table">
            <a:tbl>
              <a:tblPr/>
              <a:tblGrid>
                <a:gridCol w="2820988">
                  <a:extLst>
                    <a:ext uri="{9D8B030D-6E8A-4147-A177-3AD203B41FA5}">
                      <a16:colId xmlns:a16="http://schemas.microsoft.com/office/drawing/2014/main" val="20000"/>
                    </a:ext>
                  </a:extLst>
                </a:gridCol>
                <a:gridCol w="2132012">
                  <a:extLst>
                    <a:ext uri="{9D8B030D-6E8A-4147-A177-3AD203B41FA5}">
                      <a16:colId xmlns:a16="http://schemas.microsoft.com/office/drawing/2014/main" val="20001"/>
                    </a:ext>
                  </a:extLst>
                </a:gridCol>
                <a:gridCol w="3508375">
                  <a:extLst>
                    <a:ext uri="{9D8B030D-6E8A-4147-A177-3AD203B41FA5}">
                      <a16:colId xmlns:a16="http://schemas.microsoft.com/office/drawing/2014/main" val="20002"/>
                    </a:ext>
                  </a:extLst>
                </a:gridCol>
              </a:tblGrid>
              <a:tr h="1011238">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dirty="0">
                          <a:ln>
                            <a:noFill/>
                          </a:ln>
                          <a:solidFill>
                            <a:schemeClr val="tx1"/>
                          </a:solidFill>
                          <a:effectLst>
                            <a:outerShdw blurRad="38100" dist="38100" dir="2700000" algn="tl">
                              <a:srgbClr val="FFFFFF"/>
                            </a:outerShdw>
                          </a:effectLst>
                          <a:latin typeface="+mj-lt"/>
                        </a:rPr>
                        <a:t>Statement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a:ln>
                            <a:noFill/>
                          </a:ln>
                          <a:solidFill>
                            <a:schemeClr val="tx1"/>
                          </a:solidFill>
                          <a:effectLst>
                            <a:outerShdw blurRad="38100" dist="38100" dir="2700000" algn="tl">
                              <a:srgbClr val="FFFFFF"/>
                            </a:outerShdw>
                          </a:effectLst>
                          <a:latin typeface="+mj-lt"/>
                        </a:rPr>
                        <a:t>Explanation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a:ln>
                            <a:noFill/>
                          </a:ln>
                          <a:solidFill>
                            <a:schemeClr val="tx1"/>
                          </a:solidFill>
                          <a:effectLst>
                            <a:outerShdw blurRad="38100" dist="38100" dir="2700000" algn="tl">
                              <a:srgbClr val="FFFFFF"/>
                            </a:outerShdw>
                          </a:effectLst>
                          <a:latin typeface="+mj-lt"/>
                        </a:rPr>
                        <a:t>Example Questions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70510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mj-lt"/>
                        </a:rPr>
                        <a:t>Deduce, infer or interpret information, events or ideas  </a:t>
                      </a:r>
                      <a:br>
                        <a:rPr kumimoji="0" lang="en-GB" sz="2000" b="0" i="0" u="none" strike="noStrike" cap="none" normalizeH="0" baseline="0" dirty="0">
                          <a:ln>
                            <a:noFill/>
                          </a:ln>
                          <a:solidFill>
                            <a:schemeClr val="tx1"/>
                          </a:solidFill>
                          <a:effectLst>
                            <a:outerShdw blurRad="38100" dist="38100" dir="2700000" algn="tl">
                              <a:srgbClr val="FFFFFF"/>
                            </a:outerShdw>
                          </a:effectLst>
                          <a:latin typeface="+mj-lt"/>
                        </a:rPr>
                      </a:br>
                      <a:r>
                        <a:rPr kumimoji="0" lang="en-GB" sz="2000" b="0" i="0" u="none" strike="noStrike" cap="none" normalizeH="0" baseline="0" dirty="0">
                          <a:ln>
                            <a:noFill/>
                          </a:ln>
                          <a:solidFill>
                            <a:schemeClr val="tx1"/>
                          </a:solidFill>
                          <a:effectLst>
                            <a:outerShdw blurRad="38100" dist="38100" dir="2700000" algn="tl">
                              <a:srgbClr val="FFFFFF"/>
                            </a:outerShdw>
                          </a:effectLst>
                          <a:latin typeface="+mj-lt"/>
                        </a:rPr>
                        <a:t>from texts</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GB" sz="2000" b="0" i="0" u="none" strike="noStrike" cap="none" normalizeH="0" baseline="0" dirty="0">
                        <a:ln>
                          <a:noFill/>
                        </a:ln>
                        <a:solidFill>
                          <a:schemeClr val="tx1"/>
                        </a:solidFill>
                        <a:effectLst>
                          <a:outerShdw blurRad="38100" dist="38100" dir="2700000" algn="tl">
                            <a:srgbClr val="FFFFFF"/>
                          </a:outerShdw>
                        </a:effectLst>
                        <a:latin typeface="+mj-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a:ln>
                            <a:noFill/>
                          </a:ln>
                          <a:solidFill>
                            <a:schemeClr val="tx1"/>
                          </a:solidFill>
                          <a:effectLst>
                            <a:outerShdw blurRad="38100" dist="38100" dir="2700000" algn="tl">
                              <a:srgbClr val="FFFFFF"/>
                            </a:outerShdw>
                          </a:effectLst>
                          <a:latin typeface="+mj-lt"/>
                        </a:rPr>
                        <a:t>Put together the underlying meaning in a story/text</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a:ln>
                            <a:noFill/>
                          </a:ln>
                          <a:solidFill>
                            <a:schemeClr val="tx1"/>
                          </a:solidFill>
                          <a:effectLst>
                            <a:outerShdw blurRad="38100" dist="38100" dir="2700000" algn="tl">
                              <a:srgbClr val="FFFFFF"/>
                            </a:outerShdw>
                          </a:effectLst>
                          <a:latin typeface="+mj-lt"/>
                        </a:rPr>
                        <a:t>Being able to solve the puzzle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mj-lt"/>
                        </a:rPr>
                        <a:t>Why was Red Riding Hood not afraid in the forest?</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mj-lt"/>
                        </a:rPr>
                        <a:t>Why did the Wolf dress up as Red Riding Hood’s Grandmother?</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mj-lt"/>
                        </a:rPr>
                        <a:t>How did Red Riding Hood know that he wasn’t the </a:t>
                      </a:r>
                      <a:r>
                        <a:rPr kumimoji="0" lang="en-GB" sz="2000" b="0" i="0" u="none" strike="noStrike" cap="none" normalizeH="0" baseline="0" dirty="0" err="1">
                          <a:ln>
                            <a:noFill/>
                          </a:ln>
                          <a:solidFill>
                            <a:schemeClr val="tx1"/>
                          </a:solidFill>
                          <a:effectLst>
                            <a:outerShdw blurRad="38100" dist="38100" dir="2700000" algn="tl">
                              <a:srgbClr val="FFFFFF"/>
                            </a:outerShdw>
                          </a:effectLst>
                          <a:latin typeface="+mj-lt"/>
                        </a:rPr>
                        <a:t>Grannie</a:t>
                      </a:r>
                      <a:r>
                        <a:rPr kumimoji="0" lang="en-GB" sz="2000" b="0" i="0" u="none" strike="noStrike" cap="none" normalizeH="0" baseline="0" dirty="0">
                          <a:ln>
                            <a:noFill/>
                          </a:ln>
                          <a:solidFill>
                            <a:schemeClr val="tx1"/>
                          </a:solidFill>
                          <a:effectLst>
                            <a:outerShdw blurRad="38100" dist="38100" dir="2700000" algn="tl">
                              <a:srgbClr val="FFFFFF"/>
                            </a:outerShdw>
                          </a:effectLst>
                          <a:latin typeface="+mj-lt"/>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24593" name="Picture 6" descr="http://t1.gstatic.com/images?q=tbn:MsItgzI7M9gfoM:http://i.ehow.com/images/GlobalPhoto/Articles/4799329/pile-of-books-main_Full.jpg">
            <a:hlinkClick r:id="rId3"/>
            <a:extLst>
              <a:ext uri="{FF2B5EF4-FFF2-40B4-BE49-F238E27FC236}">
                <a16:creationId xmlns:a16="http://schemas.microsoft.com/office/drawing/2014/main" id="{8FC719DE-7956-447F-AF92-DB4771E5B9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2716" y="1287462"/>
            <a:ext cx="642937"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D81CD58B-6054-470D-B6DB-06D530BDA7BE}"/>
              </a:ext>
            </a:extLst>
          </p:cNvPr>
          <p:cNvSpPr>
            <a:spLocks noGrp="1" noRot="1" noChangeArrowheads="1"/>
          </p:cNvSpPr>
          <p:nvPr>
            <p:ph type="title"/>
          </p:nvPr>
        </p:nvSpPr>
        <p:spPr>
          <a:xfrm>
            <a:off x="1096739" y="221455"/>
            <a:ext cx="10065197" cy="1325563"/>
          </a:xfrm>
        </p:spPr>
        <p:txBody>
          <a:bodyPr/>
          <a:lstStyle/>
          <a:p>
            <a:pPr eaLnBrk="1" hangingPunct="1"/>
            <a:r>
              <a:rPr lang="en-GB" altLang="en-US" sz="3400" dirty="0">
                <a:solidFill>
                  <a:schemeClr val="tx1"/>
                </a:solidFill>
              </a:rPr>
              <a:t>Identify and comment on the structure and organisation of a text - what does it all mean?</a:t>
            </a:r>
            <a:endParaRPr lang="en-US" altLang="en-US" sz="3400" dirty="0">
              <a:solidFill>
                <a:schemeClr val="tx1"/>
              </a:solidFill>
            </a:endParaRPr>
          </a:p>
        </p:txBody>
      </p:sp>
      <p:graphicFrame>
        <p:nvGraphicFramePr>
          <p:cNvPr id="245798" name="Group 38">
            <a:extLst>
              <a:ext uri="{FF2B5EF4-FFF2-40B4-BE49-F238E27FC236}">
                <a16:creationId xmlns:a16="http://schemas.microsoft.com/office/drawing/2014/main" id="{F62B91C9-89C8-43AD-AFCD-CFB48E0EBC11}"/>
              </a:ext>
            </a:extLst>
          </p:cNvPr>
          <p:cNvGraphicFramePr>
            <a:graphicFrameLocks noGrp="1"/>
          </p:cNvGraphicFramePr>
          <p:nvPr>
            <p:ph sz="half" idx="2"/>
          </p:nvPr>
        </p:nvGraphicFramePr>
        <p:xfrm>
          <a:off x="2166938" y="1714500"/>
          <a:ext cx="7924800" cy="4313238"/>
        </p:xfrm>
        <a:graphic>
          <a:graphicData uri="http://schemas.openxmlformats.org/drawingml/2006/table">
            <a:tbl>
              <a:tblPr/>
              <a:tblGrid>
                <a:gridCol w="2286000">
                  <a:extLst>
                    <a:ext uri="{9D8B030D-6E8A-4147-A177-3AD203B41FA5}">
                      <a16:colId xmlns:a16="http://schemas.microsoft.com/office/drawing/2014/main" val="20000"/>
                    </a:ext>
                  </a:extLst>
                </a:gridCol>
                <a:gridCol w="2667000">
                  <a:extLst>
                    <a:ext uri="{9D8B030D-6E8A-4147-A177-3AD203B41FA5}">
                      <a16:colId xmlns:a16="http://schemas.microsoft.com/office/drawing/2014/main" val="20001"/>
                    </a:ext>
                  </a:extLst>
                </a:gridCol>
                <a:gridCol w="2971800">
                  <a:extLst>
                    <a:ext uri="{9D8B030D-6E8A-4147-A177-3AD203B41FA5}">
                      <a16:colId xmlns:a16="http://schemas.microsoft.com/office/drawing/2014/main" val="20002"/>
                    </a:ext>
                  </a:extLst>
                </a:gridCol>
              </a:tblGrid>
              <a:tr h="990673">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dirty="0">
                          <a:ln>
                            <a:noFill/>
                          </a:ln>
                          <a:solidFill>
                            <a:schemeClr val="tx1"/>
                          </a:solidFill>
                          <a:effectLst>
                            <a:outerShdw blurRad="38100" dist="38100" dir="2700000" algn="tl">
                              <a:srgbClr val="FFFFFF"/>
                            </a:outerShdw>
                          </a:effectLst>
                          <a:latin typeface="Arial" charset="0"/>
                        </a:rPr>
                        <a:t>Statement</a:t>
                      </a: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a:ln>
                            <a:noFill/>
                          </a:ln>
                          <a:solidFill>
                            <a:schemeClr val="tx1"/>
                          </a:solidFill>
                          <a:effectLst>
                            <a:outerShdw blurRad="38100" dist="38100" dir="2700000" algn="tl">
                              <a:srgbClr val="FFFFFF"/>
                            </a:outerShdw>
                          </a:effectLst>
                          <a:latin typeface="Arial" charset="0"/>
                        </a:rPr>
                        <a:t>Explanation </a:t>
                      </a:r>
                    </a:p>
                  </a:txBody>
                  <a:tcPr marT="45723" marB="4572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a:ln>
                            <a:noFill/>
                          </a:ln>
                          <a:solidFill>
                            <a:schemeClr val="tx1"/>
                          </a:solidFill>
                          <a:effectLst>
                            <a:outerShdw blurRad="38100" dist="38100" dir="2700000" algn="tl">
                              <a:srgbClr val="FFFFFF"/>
                            </a:outerShdw>
                          </a:effectLst>
                          <a:latin typeface="Arial" charset="0"/>
                        </a:rPr>
                        <a:t>Example Questions</a:t>
                      </a: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32256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Identify and comment on the structure and organisation of texts, including grammatical and presentational </a:t>
                      </a:r>
                      <a:b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b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features of the text.</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a:ln>
                            <a:noFill/>
                          </a:ln>
                          <a:solidFill>
                            <a:schemeClr val="tx1"/>
                          </a:solidFill>
                          <a:effectLst>
                            <a:outerShdw blurRad="38100" dist="38100" dir="2700000" algn="tl">
                              <a:srgbClr val="FFFFFF"/>
                            </a:outerShdw>
                          </a:effectLst>
                          <a:latin typeface="Arial" charset="0"/>
                        </a:rPr>
                        <a:t>The choices that writers make in the way a book looks – Chapters, sub headings, rhymes in the text, italic print, complex sentences</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a:ln>
                            <a:noFill/>
                          </a:ln>
                          <a:solidFill>
                            <a:schemeClr val="tx1"/>
                          </a:solidFill>
                          <a:effectLst>
                            <a:outerShdw blurRad="38100" dist="38100" dir="2700000" algn="tl">
                              <a:srgbClr val="FFFFFF"/>
                            </a:outerShdw>
                          </a:effectLst>
                          <a:latin typeface="Arial" charset="0"/>
                        </a:rPr>
                        <a:t>And </a:t>
                      </a:r>
                      <a:r>
                        <a:rPr kumimoji="0" lang="en-GB" sz="2000" b="0" i="1" u="none" strike="noStrike" cap="none" normalizeH="0" baseline="0">
                          <a:ln>
                            <a:noFill/>
                          </a:ln>
                          <a:solidFill>
                            <a:schemeClr val="tx1"/>
                          </a:solidFill>
                          <a:effectLst>
                            <a:outerShdw blurRad="38100" dist="38100" dir="2700000" algn="tl">
                              <a:srgbClr val="FFFFFF"/>
                            </a:outerShdw>
                          </a:effectLst>
                          <a:latin typeface="Arial" charset="0"/>
                        </a:rPr>
                        <a:t>WHY THOSE CHOICES HAVE BEEN MADE</a:t>
                      </a:r>
                    </a:p>
                  </a:txBody>
                  <a:tcPr marT="45723" marB="4572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Why do you think the chapter ends there?</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What is the writer making us feel?</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Why is there a new sub-heading for this part of the book?</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Why has the writer chosen to put a rhyme in the middle of the text?</a:t>
                      </a: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26641" name="Picture 6" descr="http://t1.gstatic.com/images?q=tbn:MsItgzI7M9gfoM:http://i.ehow.com/images/GlobalPhoto/Articles/4799329/pile-of-books-main_Full.jpg">
            <a:hlinkClick r:id="rId3"/>
            <a:extLst>
              <a:ext uri="{FF2B5EF4-FFF2-40B4-BE49-F238E27FC236}">
                <a16:creationId xmlns:a16="http://schemas.microsoft.com/office/drawing/2014/main" id="{CA535DE9-99A2-477A-AA53-AADBCD71EE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52324" y="1215231"/>
            <a:ext cx="642937" cy="99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22ADA997-2F5F-4190-AAD8-F3C540F41CD3}"/>
              </a:ext>
            </a:extLst>
          </p:cNvPr>
          <p:cNvSpPr>
            <a:spLocks noGrp="1" noRot="1" noChangeArrowheads="1"/>
          </p:cNvSpPr>
          <p:nvPr>
            <p:ph type="title"/>
          </p:nvPr>
        </p:nvSpPr>
        <p:spPr>
          <a:xfrm>
            <a:off x="1171074" y="245268"/>
            <a:ext cx="10369997" cy="1325563"/>
          </a:xfrm>
        </p:spPr>
        <p:txBody>
          <a:bodyPr/>
          <a:lstStyle/>
          <a:p>
            <a:pPr eaLnBrk="1" hangingPunct="1"/>
            <a:r>
              <a:rPr lang="en-GB" altLang="en-US" sz="3600" dirty="0">
                <a:solidFill>
                  <a:schemeClr val="tx1"/>
                </a:solidFill>
              </a:rPr>
              <a:t>Explain and comment on the writer`s use of language - what does it all mean?</a:t>
            </a:r>
            <a:endParaRPr lang="en-US" altLang="en-US" sz="3600" dirty="0">
              <a:solidFill>
                <a:schemeClr val="tx1"/>
              </a:solidFill>
            </a:endParaRPr>
          </a:p>
        </p:txBody>
      </p:sp>
      <p:graphicFrame>
        <p:nvGraphicFramePr>
          <p:cNvPr id="246814" name="Group 30">
            <a:extLst>
              <a:ext uri="{FF2B5EF4-FFF2-40B4-BE49-F238E27FC236}">
                <a16:creationId xmlns:a16="http://schemas.microsoft.com/office/drawing/2014/main" id="{FF5A6B3A-496E-4A66-AAE2-00D50960A82B}"/>
              </a:ext>
            </a:extLst>
          </p:cNvPr>
          <p:cNvGraphicFramePr>
            <a:graphicFrameLocks noGrp="1"/>
          </p:cNvGraphicFramePr>
          <p:nvPr>
            <p:ph sz="half" idx="2"/>
          </p:nvPr>
        </p:nvGraphicFramePr>
        <p:xfrm>
          <a:off x="1952626" y="2000251"/>
          <a:ext cx="8232775" cy="3736975"/>
        </p:xfrm>
        <a:graphic>
          <a:graphicData uri="http://schemas.openxmlformats.org/drawingml/2006/table">
            <a:tbl>
              <a:tblPr/>
              <a:tblGrid>
                <a:gridCol w="2744788">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4787">
                  <a:extLst>
                    <a:ext uri="{9D8B030D-6E8A-4147-A177-3AD203B41FA5}">
                      <a16:colId xmlns:a16="http://schemas.microsoft.com/office/drawing/2014/main" val="20002"/>
                    </a:ext>
                  </a:extLst>
                </a:gridCol>
              </a:tblGrid>
              <a:tr h="114617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dirty="0">
                          <a:ln>
                            <a:noFill/>
                          </a:ln>
                          <a:solidFill>
                            <a:schemeClr val="tx1"/>
                          </a:solidFill>
                          <a:effectLst>
                            <a:outerShdw blurRad="38100" dist="38100" dir="2700000" algn="tl">
                              <a:srgbClr val="FFFFFF"/>
                            </a:outerShdw>
                          </a:effectLst>
                          <a:latin typeface="Arial" charset="0"/>
                        </a:rPr>
                        <a:t>Statement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a:ln>
                            <a:noFill/>
                          </a:ln>
                          <a:solidFill>
                            <a:schemeClr val="tx1"/>
                          </a:solidFill>
                          <a:effectLst>
                            <a:outerShdw blurRad="38100" dist="38100" dir="2700000" algn="tl">
                              <a:srgbClr val="FFFFFF"/>
                            </a:outerShdw>
                          </a:effectLst>
                          <a:latin typeface="Arial" charset="0"/>
                        </a:rPr>
                        <a:t>Explanation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a:ln>
                            <a:noFill/>
                          </a:ln>
                          <a:solidFill>
                            <a:schemeClr val="tx1"/>
                          </a:solidFill>
                          <a:effectLst>
                            <a:outerShdw blurRad="38100" dist="38100" dir="2700000" algn="tl">
                              <a:srgbClr val="FFFFFF"/>
                            </a:outerShdw>
                          </a:effectLst>
                          <a:latin typeface="Arial" charset="0"/>
                        </a:rPr>
                        <a:t>Example Questions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02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Explain and comment on writer’s use of language </a:t>
                      </a:r>
                      <a:b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b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including grammatical and literary features at word/sentence level</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GB" sz="2800" b="0" i="0" u="none" strike="noStrike" cap="none" normalizeH="0" baseline="0" dirty="0">
                        <a:ln>
                          <a:noFill/>
                        </a:ln>
                        <a:solidFill>
                          <a:schemeClr val="tx1"/>
                        </a:solidFill>
                        <a:effectLst>
                          <a:outerShdw blurRad="38100" dist="38100" dir="2700000" algn="tl">
                            <a:srgbClr val="FFFFFF"/>
                          </a:outerShdw>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a:ln>
                            <a:noFill/>
                          </a:ln>
                          <a:solidFill>
                            <a:schemeClr val="tx1"/>
                          </a:solidFill>
                          <a:effectLst>
                            <a:outerShdw blurRad="38100" dist="38100" dir="2700000" algn="tl">
                              <a:srgbClr val="FFFFFF"/>
                            </a:outerShdw>
                          </a:effectLst>
                          <a:latin typeface="Arial" charset="0"/>
                        </a:rPr>
                        <a:t>Looking closely at the key words/phrases a writer uses</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a:ln>
                            <a:noFill/>
                          </a:ln>
                          <a:solidFill>
                            <a:schemeClr val="tx1"/>
                          </a:solidFill>
                          <a:effectLst>
                            <a:outerShdw blurRad="38100" dist="38100" dir="2700000" algn="tl">
                              <a:srgbClr val="FFFFFF"/>
                            </a:outerShdw>
                          </a:effectLst>
                          <a:latin typeface="Arial" charset="0"/>
                        </a:rPr>
                        <a:t>Identifying powerful verbs, unusual adjectives, similes, metaphors, unusual connectives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1800" b="0" i="0" u="none" strike="noStrike" cap="none" normalizeH="0" baseline="0" dirty="0">
                          <a:ln>
                            <a:noFill/>
                          </a:ln>
                          <a:solidFill>
                            <a:schemeClr val="tx1"/>
                          </a:solidFill>
                          <a:effectLst>
                            <a:outerShdw blurRad="38100" dist="38100" dir="2700000" algn="tl">
                              <a:srgbClr val="FFFFFF"/>
                            </a:outerShdw>
                          </a:effectLst>
                          <a:latin typeface="Arial" charset="0"/>
                        </a:rPr>
                        <a:t>What is the simile that the writer uses to compare the wind? Why is this a good phrase?</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1800" b="0" i="0" u="none" strike="noStrike" cap="none" normalizeH="0" baseline="0" dirty="0">
                          <a:ln>
                            <a:noFill/>
                          </a:ln>
                          <a:solidFill>
                            <a:schemeClr val="tx1"/>
                          </a:solidFill>
                          <a:effectLst>
                            <a:outerShdw blurRad="38100" dist="38100" dir="2700000" algn="tl">
                              <a:srgbClr val="FFFFFF"/>
                            </a:outerShdw>
                          </a:effectLst>
                          <a:latin typeface="Arial" charset="0"/>
                        </a:rPr>
                        <a:t>Why does the writer use this phrase to being the sentence? How does it make you feel? Why?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28689" name="Picture 6" descr="http://t1.gstatic.com/images?q=tbn:MsItgzI7M9gfoM:http://i.ehow.com/images/GlobalPhoto/Articles/4799329/pile-of-books-main_Full.jpg">
            <a:hlinkClick r:id="rId3"/>
            <a:extLst>
              <a:ext uri="{FF2B5EF4-FFF2-40B4-BE49-F238E27FC236}">
                <a16:creationId xmlns:a16="http://schemas.microsoft.com/office/drawing/2014/main" id="{8536F246-588F-45F4-95C7-CDC1718366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433" y="1500982"/>
            <a:ext cx="642938"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5547C3C3-35C2-4652-906B-DE34F0C6785D}"/>
              </a:ext>
            </a:extLst>
          </p:cNvPr>
          <p:cNvSpPr>
            <a:spLocks noGrp="1" noRot="1" noChangeArrowheads="1"/>
          </p:cNvSpPr>
          <p:nvPr>
            <p:ph type="title"/>
          </p:nvPr>
        </p:nvSpPr>
        <p:spPr>
          <a:xfrm>
            <a:off x="1132975" y="263859"/>
            <a:ext cx="10440180" cy="1325563"/>
          </a:xfrm>
        </p:spPr>
        <p:txBody>
          <a:bodyPr/>
          <a:lstStyle/>
          <a:p>
            <a:pPr eaLnBrk="1" hangingPunct="1"/>
            <a:r>
              <a:rPr lang="en-GB" altLang="en-US" sz="3200" dirty="0">
                <a:solidFill>
                  <a:schemeClr val="tx1"/>
                </a:solidFill>
              </a:rPr>
              <a:t>Identify and comment on the writer`s purposes and viewpoints - what does it all mean?</a:t>
            </a:r>
            <a:endParaRPr lang="en-US" altLang="en-US" sz="3200" dirty="0">
              <a:solidFill>
                <a:schemeClr val="tx1"/>
              </a:solidFill>
            </a:endParaRPr>
          </a:p>
        </p:txBody>
      </p:sp>
      <p:graphicFrame>
        <p:nvGraphicFramePr>
          <p:cNvPr id="247839" name="Group 31">
            <a:extLst>
              <a:ext uri="{FF2B5EF4-FFF2-40B4-BE49-F238E27FC236}">
                <a16:creationId xmlns:a16="http://schemas.microsoft.com/office/drawing/2014/main" id="{A0831A30-61C0-4CFA-ADC8-D29F9DCB5142}"/>
              </a:ext>
            </a:extLst>
          </p:cNvPr>
          <p:cNvGraphicFramePr>
            <a:graphicFrameLocks noGrp="1"/>
          </p:cNvGraphicFramePr>
          <p:nvPr>
            <p:ph sz="half" idx="2"/>
          </p:nvPr>
        </p:nvGraphicFramePr>
        <p:xfrm>
          <a:off x="2095501" y="1714500"/>
          <a:ext cx="8080375" cy="4578350"/>
        </p:xfrm>
        <a:graphic>
          <a:graphicData uri="http://schemas.openxmlformats.org/drawingml/2006/table">
            <a:tbl>
              <a:tblPr/>
              <a:tblGrid>
                <a:gridCol w="1828800">
                  <a:extLst>
                    <a:ext uri="{9D8B030D-6E8A-4147-A177-3AD203B41FA5}">
                      <a16:colId xmlns:a16="http://schemas.microsoft.com/office/drawing/2014/main" val="20000"/>
                    </a:ext>
                  </a:extLst>
                </a:gridCol>
                <a:gridCol w="3557588">
                  <a:extLst>
                    <a:ext uri="{9D8B030D-6E8A-4147-A177-3AD203B41FA5}">
                      <a16:colId xmlns:a16="http://schemas.microsoft.com/office/drawing/2014/main" val="20001"/>
                    </a:ext>
                  </a:extLst>
                </a:gridCol>
                <a:gridCol w="2693987">
                  <a:extLst>
                    <a:ext uri="{9D8B030D-6E8A-4147-A177-3AD203B41FA5}">
                      <a16:colId xmlns:a16="http://schemas.microsoft.com/office/drawing/2014/main" val="20002"/>
                    </a:ext>
                  </a:extLst>
                </a:gridCol>
              </a:tblGrid>
              <a:tr h="137795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dirty="0">
                          <a:ln>
                            <a:noFill/>
                          </a:ln>
                          <a:solidFill>
                            <a:schemeClr val="tx1"/>
                          </a:solidFill>
                          <a:effectLst>
                            <a:outerShdw blurRad="38100" dist="38100" dir="2700000" algn="tl">
                              <a:srgbClr val="FFFFFF"/>
                            </a:outerShdw>
                          </a:effectLst>
                          <a:latin typeface="Arial" charset="0"/>
                        </a:rPr>
                        <a:t>Statement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a:ln>
                            <a:noFill/>
                          </a:ln>
                          <a:solidFill>
                            <a:schemeClr val="tx1"/>
                          </a:solidFill>
                          <a:effectLst>
                            <a:outerShdw blurRad="38100" dist="38100" dir="2700000" algn="tl">
                              <a:srgbClr val="FFFFFF"/>
                            </a:outerShdw>
                          </a:effectLst>
                          <a:latin typeface="Arial" charset="0"/>
                        </a:rPr>
                        <a:t>Explanation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800" b="0" i="0" u="none" strike="noStrike" cap="none" normalizeH="0" baseline="0">
                          <a:ln>
                            <a:noFill/>
                          </a:ln>
                          <a:solidFill>
                            <a:schemeClr val="tx1"/>
                          </a:solidFill>
                          <a:effectLst>
                            <a:outerShdw blurRad="38100" dist="38100" dir="2700000" algn="tl">
                              <a:srgbClr val="FFFFFF"/>
                            </a:outerShdw>
                          </a:effectLst>
                          <a:latin typeface="Arial" charset="0"/>
                        </a:rPr>
                        <a:t>Example Questions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47332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Identify and comment on writers’ purposes and </a:t>
                      </a:r>
                      <a:b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b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viewpoints and overall effect of the text on the reader</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a:ln>
                            <a:noFill/>
                          </a:ln>
                          <a:solidFill>
                            <a:schemeClr val="tx1"/>
                          </a:solidFill>
                          <a:effectLst>
                            <a:outerShdw blurRad="38100" dist="38100" dir="2700000" algn="tl">
                              <a:srgbClr val="FFFFFF"/>
                            </a:outerShdw>
                          </a:effectLst>
                          <a:latin typeface="Arial" charset="0"/>
                        </a:rPr>
                        <a:t>Is there an underlying message in the story/book?</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a:ln>
                            <a:noFill/>
                          </a:ln>
                          <a:solidFill>
                            <a:schemeClr val="tx1"/>
                          </a:solidFill>
                          <a:effectLst>
                            <a:outerShdw blurRad="38100" dist="38100" dir="2700000" algn="tl">
                              <a:srgbClr val="FFFFFF"/>
                            </a:outerShdw>
                          </a:effectLst>
                          <a:latin typeface="Arial" charset="0"/>
                        </a:rPr>
                        <a:t>e.g battle between good and evil; pollution and green issues; being kind to each other etc</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a:ln>
                            <a:noFill/>
                          </a:ln>
                          <a:solidFill>
                            <a:schemeClr val="tx1"/>
                          </a:solidFill>
                          <a:effectLst>
                            <a:outerShdw blurRad="38100" dist="38100" dir="2700000" algn="tl">
                              <a:srgbClr val="FFFFFF"/>
                            </a:outerShdw>
                          </a:effectLst>
                          <a:latin typeface="Arial" charset="0"/>
                        </a:rPr>
                        <a:t>AND HOW SUCCESSFULLY THIS VIEWPOINT HAS BEEN PUT OVER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What do you think was the point of the story or book?</a:t>
                      </a:r>
                    </a:p>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GB" sz="2000" b="0" i="0" u="none" strike="noStrike" cap="none" normalizeH="0" baseline="0" dirty="0">
                          <a:ln>
                            <a:noFill/>
                          </a:ln>
                          <a:solidFill>
                            <a:schemeClr val="tx1"/>
                          </a:solidFill>
                          <a:effectLst>
                            <a:outerShdw blurRad="38100" dist="38100" dir="2700000" algn="tl">
                              <a:srgbClr val="FFFFFF"/>
                            </a:outerShdw>
                          </a:effectLst>
                          <a:latin typeface="Arial" charset="0"/>
                        </a:rPr>
                        <a:t>Did the writer convince you that his ideas were right? Why/Why not?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30737" name="Picture 6" descr="http://t1.gstatic.com/images?q=tbn:MsItgzI7M9gfoM:http://i.ehow.com/images/GlobalPhoto/Articles/4799329/pile-of-books-main_Full.jpg">
            <a:hlinkClick r:id="rId3"/>
            <a:extLst>
              <a:ext uri="{FF2B5EF4-FFF2-40B4-BE49-F238E27FC236}">
                <a16:creationId xmlns:a16="http://schemas.microsoft.com/office/drawing/2014/main" id="{B20FA217-6B88-4E52-A77B-77F6A22D21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62724" y="1281906"/>
            <a:ext cx="642938"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BFEBD-FCE2-46AC-B744-4721818CB392}"/>
              </a:ext>
            </a:extLst>
          </p:cNvPr>
          <p:cNvSpPr>
            <a:spLocks noGrp="1"/>
          </p:cNvSpPr>
          <p:nvPr>
            <p:ph type="title"/>
          </p:nvPr>
        </p:nvSpPr>
        <p:spPr/>
        <p:txBody>
          <a:bodyPr/>
          <a:lstStyle/>
          <a:p>
            <a:r>
              <a:rPr lang="en-GB" dirty="0"/>
              <a:t>Reading for Pleasure</a:t>
            </a:r>
          </a:p>
        </p:txBody>
      </p:sp>
      <p:sp>
        <p:nvSpPr>
          <p:cNvPr id="3" name="Content Placeholder 2">
            <a:extLst>
              <a:ext uri="{FF2B5EF4-FFF2-40B4-BE49-F238E27FC236}">
                <a16:creationId xmlns:a16="http://schemas.microsoft.com/office/drawing/2014/main" id="{16D0C7B3-F737-40FD-A72E-E28A990EC47C}"/>
              </a:ext>
            </a:extLst>
          </p:cNvPr>
          <p:cNvSpPr>
            <a:spLocks noGrp="1"/>
          </p:cNvSpPr>
          <p:nvPr>
            <p:ph idx="1"/>
          </p:nvPr>
        </p:nvSpPr>
        <p:spPr/>
        <p:txBody>
          <a:bodyPr>
            <a:normAutofit lnSpcReduction="10000"/>
          </a:bodyPr>
          <a:lstStyle/>
          <a:p>
            <a:r>
              <a:rPr lang="en-US" dirty="0">
                <a:latin typeface="Abadi Extra Light" panose="020B0204020104020204" pitchFamily="34" charset="0"/>
              </a:rPr>
              <a:t>Reading should be fun – that way they will want to read to you. Here are some tips:</a:t>
            </a:r>
          </a:p>
          <a:p>
            <a:pPr>
              <a:buFont typeface="Arial" panose="020B0604020202020204" pitchFamily="34" charset="0"/>
              <a:buChar char="•"/>
            </a:pPr>
            <a:r>
              <a:rPr lang="en-US" sz="2800" b="1" dirty="0">
                <a:latin typeface="Abadi Extra Light" panose="020B0204020104020204" pitchFamily="34" charset="0"/>
              </a:rPr>
              <a:t>Book Talk! </a:t>
            </a:r>
          </a:p>
          <a:p>
            <a:pPr>
              <a:buFont typeface="Arial" panose="020B0604020202020204" pitchFamily="34" charset="0"/>
              <a:buChar char="•"/>
            </a:pPr>
            <a:r>
              <a:rPr lang="en-US" sz="2800" dirty="0">
                <a:latin typeface="Abadi Extra Light" panose="020B0204020104020204" pitchFamily="34" charset="0"/>
              </a:rPr>
              <a:t>Be an active listener – sit and listen, asking questions showing interest</a:t>
            </a:r>
          </a:p>
          <a:p>
            <a:pPr>
              <a:buFont typeface="Arial" panose="020B0604020202020204" pitchFamily="34" charset="0"/>
              <a:buChar char="•"/>
            </a:pPr>
            <a:r>
              <a:rPr lang="en-US" sz="2800" dirty="0">
                <a:latin typeface="Abadi Extra Light" panose="020B0204020104020204" pitchFamily="34" charset="0"/>
              </a:rPr>
              <a:t>Share more advanced books with your child - read to your child:</a:t>
            </a:r>
          </a:p>
          <a:p>
            <a:pPr marL="0" indent="0">
              <a:buNone/>
            </a:pPr>
            <a:r>
              <a:rPr lang="en-US" sz="2800" i="1" dirty="0"/>
              <a:t>This is an opportunity for them to hear stories and language at a higher level than they can read alone. Research shows the hearing texts read aloud is a significant source of vocabulary acquisition. Use audio books/ Amazon Audible.</a:t>
            </a:r>
            <a:endParaRPr lang="en-US" sz="2800" i="1" dirty="0">
              <a:latin typeface="Abadi Extra Light" panose="020B0204020104020204" pitchFamily="34" charset="0"/>
            </a:endParaRPr>
          </a:p>
          <a:p>
            <a:pPr>
              <a:buFont typeface="Arial" panose="020B0604020202020204" pitchFamily="34" charset="0"/>
              <a:buChar char="•"/>
            </a:pPr>
            <a:r>
              <a:rPr lang="en-US" sz="2800" dirty="0">
                <a:latin typeface="Abadi Extra Light" panose="020B0204020104020204" pitchFamily="34" charset="0"/>
              </a:rPr>
              <a:t>Keep positive!</a:t>
            </a:r>
            <a:endParaRPr lang="en-GB" sz="2800" dirty="0">
              <a:latin typeface="Abadi Extra Light" panose="020B0204020104020204" pitchFamily="34" charset="0"/>
            </a:endParaRPr>
          </a:p>
        </p:txBody>
      </p:sp>
      <p:pic>
        <p:nvPicPr>
          <p:cNvPr id="4098" name="Picture 2" descr="Image result for love heart">
            <a:extLst>
              <a:ext uri="{FF2B5EF4-FFF2-40B4-BE49-F238E27FC236}">
                <a16:creationId xmlns:a16="http://schemas.microsoft.com/office/drawing/2014/main" id="{74720DCD-18D0-4D09-A1B8-529241CB87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210281">
            <a:off x="9906661" y="546990"/>
            <a:ext cx="1934815" cy="1494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86899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49E6E-C202-4BF0-8F7E-8750BDB1EC84}"/>
              </a:ext>
            </a:extLst>
          </p:cNvPr>
          <p:cNvSpPr>
            <a:spLocks noGrp="1"/>
          </p:cNvSpPr>
          <p:nvPr>
            <p:ph type="title"/>
          </p:nvPr>
        </p:nvSpPr>
        <p:spPr/>
        <p:txBody>
          <a:bodyPr/>
          <a:lstStyle/>
          <a:p>
            <a:r>
              <a:rPr lang="en-GB" dirty="0">
                <a:latin typeface="Garamond" panose="02020404030301010803" pitchFamily="18" charset="0"/>
              </a:rPr>
              <a:t>How can adults support children in their reading at home?</a:t>
            </a:r>
          </a:p>
        </p:txBody>
      </p:sp>
      <p:sp>
        <p:nvSpPr>
          <p:cNvPr id="3" name="Content Placeholder 2">
            <a:extLst>
              <a:ext uri="{FF2B5EF4-FFF2-40B4-BE49-F238E27FC236}">
                <a16:creationId xmlns:a16="http://schemas.microsoft.com/office/drawing/2014/main" id="{233C119A-E681-42B5-A327-E549CFD2F643}"/>
              </a:ext>
            </a:extLst>
          </p:cNvPr>
          <p:cNvSpPr>
            <a:spLocks noGrp="1"/>
          </p:cNvSpPr>
          <p:nvPr>
            <p:ph idx="1"/>
          </p:nvPr>
        </p:nvSpPr>
        <p:spPr/>
        <p:txBody>
          <a:bodyPr>
            <a:normAutofit/>
          </a:bodyPr>
          <a:lstStyle/>
          <a:p>
            <a:r>
              <a:rPr lang="en-US" sz="2800" b="1" u="sng" dirty="0">
                <a:latin typeface="Garamond" panose="02020404030301010803" pitchFamily="18" charset="0"/>
              </a:rPr>
              <a:t>Expectation: ideally, at least 20 minutes per day. </a:t>
            </a:r>
          </a:p>
          <a:p>
            <a:r>
              <a:rPr lang="en-US" sz="2800" dirty="0">
                <a:latin typeface="Garamond" panose="02020404030301010803" pitchFamily="18" charset="0"/>
              </a:rPr>
              <a:t>• Try to build this into your daily routine – even better if you can make it the same time of the day.</a:t>
            </a:r>
          </a:p>
          <a:p>
            <a:r>
              <a:rPr lang="en-US" sz="2800" dirty="0">
                <a:latin typeface="Garamond" panose="02020404030301010803" pitchFamily="18" charset="0"/>
              </a:rPr>
              <a:t> • Have a quiet, comfortable space your child (and you) can read in. </a:t>
            </a:r>
          </a:p>
          <a:p>
            <a:r>
              <a:rPr lang="en-US" sz="2800" dirty="0">
                <a:latin typeface="Garamond" panose="02020404030301010803" pitchFamily="18" charset="0"/>
              </a:rPr>
              <a:t>• Read with your child and read in front of your child. </a:t>
            </a:r>
          </a:p>
          <a:p>
            <a:pPr algn="ctr"/>
            <a:r>
              <a:rPr lang="en-US" sz="2800" dirty="0">
                <a:latin typeface="Garamond" panose="02020404030301010803" pitchFamily="18" charset="0"/>
              </a:rPr>
              <a:t>We can teach reading skills in school. We want your support in encouraging independent reading and in engaging in your child’s reading. d hearing texts read aloud are important</a:t>
            </a:r>
            <a:r>
              <a:rPr lang="en-US" sz="2800" dirty="0">
                <a:latin typeface="Abadi Extra Light" panose="020B0204020104020204" pitchFamily="34" charset="0"/>
              </a:rPr>
              <a:t>. </a:t>
            </a:r>
            <a:endParaRPr lang="en-GB" sz="2800" dirty="0">
              <a:latin typeface="Abadi Extra Light" panose="020B0204020104020204" pitchFamily="34" charset="0"/>
            </a:endParaRPr>
          </a:p>
        </p:txBody>
      </p:sp>
    </p:spTree>
    <p:extLst>
      <p:ext uri="{BB962C8B-B14F-4D97-AF65-F5344CB8AC3E}">
        <p14:creationId xmlns:p14="http://schemas.microsoft.com/office/powerpoint/2010/main" val="1808549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D311A-ABF4-4ACD-B6B6-04DDAFDB4F5D}"/>
              </a:ext>
            </a:extLst>
          </p:cNvPr>
          <p:cNvSpPr>
            <a:spLocks noGrp="1"/>
          </p:cNvSpPr>
          <p:nvPr>
            <p:ph type="title"/>
          </p:nvPr>
        </p:nvSpPr>
        <p:spPr/>
        <p:txBody>
          <a:bodyPr/>
          <a:lstStyle/>
          <a:p>
            <a:r>
              <a:rPr lang="en-GB" dirty="0">
                <a:latin typeface="Garamond" panose="02020404030301010803" pitchFamily="18" charset="0"/>
              </a:rPr>
              <a:t>How can adults support children in their reading at home? </a:t>
            </a:r>
            <a:endParaRPr lang="en-GB" b="1" dirty="0">
              <a:solidFill>
                <a:srgbClr val="FF0000"/>
              </a:solidFill>
              <a:latin typeface="Garamond" panose="02020404030301010803" pitchFamily="18" charset="0"/>
            </a:endParaRPr>
          </a:p>
        </p:txBody>
      </p:sp>
      <p:sp>
        <p:nvSpPr>
          <p:cNvPr id="3" name="Content Placeholder 2">
            <a:extLst>
              <a:ext uri="{FF2B5EF4-FFF2-40B4-BE49-F238E27FC236}">
                <a16:creationId xmlns:a16="http://schemas.microsoft.com/office/drawing/2014/main" id="{9FBFB056-22B2-490C-8AE9-BE90C968A968}"/>
              </a:ext>
            </a:extLst>
          </p:cNvPr>
          <p:cNvSpPr>
            <a:spLocks noGrp="1"/>
          </p:cNvSpPr>
          <p:nvPr>
            <p:ph idx="1"/>
          </p:nvPr>
        </p:nvSpPr>
        <p:spPr/>
        <p:txBody>
          <a:bodyPr>
            <a:normAutofit/>
          </a:bodyPr>
          <a:lstStyle/>
          <a:p>
            <a:r>
              <a:rPr lang="en-GB" sz="3200" b="1" dirty="0">
                <a:solidFill>
                  <a:srgbClr val="FF0000"/>
                </a:solidFill>
                <a:latin typeface="Garamond" panose="02020404030301010803" pitchFamily="18" charset="0"/>
              </a:rPr>
              <a:t>Before Reading</a:t>
            </a:r>
            <a:endParaRPr lang="en-US" sz="3200" dirty="0">
              <a:latin typeface="Garamond" panose="02020404030301010803" pitchFamily="18" charset="0"/>
            </a:endParaRPr>
          </a:p>
          <a:p>
            <a:pPr>
              <a:buFont typeface="Courier New" panose="02070309020205020404" pitchFamily="49" charset="0"/>
              <a:buChar char="o"/>
            </a:pPr>
            <a:r>
              <a:rPr lang="en-US" sz="3200" dirty="0">
                <a:latin typeface="Garamond" panose="02020404030301010803" pitchFamily="18" charset="0"/>
              </a:rPr>
              <a:t>If it is the first time your child has read the book, look at the cover and title with them to predict what they think the book might be about. </a:t>
            </a:r>
          </a:p>
          <a:p>
            <a:pPr>
              <a:buFont typeface="Courier New" panose="02070309020205020404" pitchFamily="49" charset="0"/>
              <a:buChar char="o"/>
            </a:pPr>
            <a:r>
              <a:rPr lang="en-US" sz="3200" dirty="0">
                <a:latin typeface="Garamond" panose="02020404030301010803" pitchFamily="18" charset="0"/>
              </a:rPr>
              <a:t>Make links to other books read with similar themes, the same characters and/or similar authors/illustrators. </a:t>
            </a:r>
          </a:p>
          <a:p>
            <a:pPr>
              <a:buFont typeface="Courier New" panose="02070309020205020404" pitchFamily="49" charset="0"/>
              <a:buChar char="o"/>
            </a:pPr>
            <a:r>
              <a:rPr lang="en-US" sz="3200" dirty="0">
                <a:latin typeface="Garamond" panose="02020404030301010803" pitchFamily="18" charset="0"/>
              </a:rPr>
              <a:t>Give them time to flick through the book and read the blurb. </a:t>
            </a:r>
            <a:endParaRPr lang="en-GB" sz="3200" dirty="0">
              <a:latin typeface="Garamond" panose="02020404030301010803" pitchFamily="18" charset="0"/>
            </a:endParaRPr>
          </a:p>
        </p:txBody>
      </p:sp>
      <p:pic>
        <p:nvPicPr>
          <p:cNvPr id="2050" name="Picture 2" descr="Image result for before reading clipart">
            <a:extLst>
              <a:ext uri="{FF2B5EF4-FFF2-40B4-BE49-F238E27FC236}">
                <a16:creationId xmlns:a16="http://schemas.microsoft.com/office/drawing/2014/main" id="{539F51E9-ACD6-4CD4-B2E8-912ED5A49B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2198" y="1120355"/>
            <a:ext cx="2327768" cy="1450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13603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EE4C3-CC2C-4100-A217-ABB7D2F94986}"/>
              </a:ext>
            </a:extLst>
          </p:cNvPr>
          <p:cNvSpPr>
            <a:spLocks noGrp="1"/>
          </p:cNvSpPr>
          <p:nvPr>
            <p:ph type="title"/>
          </p:nvPr>
        </p:nvSpPr>
        <p:spPr>
          <a:xfrm>
            <a:off x="1097280" y="-409291"/>
            <a:ext cx="10058400" cy="1450757"/>
          </a:xfrm>
        </p:spPr>
        <p:txBody>
          <a:bodyPr/>
          <a:lstStyle/>
          <a:p>
            <a:r>
              <a:rPr lang="en-GB" dirty="0">
                <a:latin typeface="Garamond" panose="02020404030301010803" pitchFamily="18" charset="0"/>
              </a:rPr>
              <a:t>Questions during or after…</a:t>
            </a:r>
          </a:p>
        </p:txBody>
      </p:sp>
      <p:sp>
        <p:nvSpPr>
          <p:cNvPr id="3" name="Content Placeholder 2">
            <a:extLst>
              <a:ext uri="{FF2B5EF4-FFF2-40B4-BE49-F238E27FC236}">
                <a16:creationId xmlns:a16="http://schemas.microsoft.com/office/drawing/2014/main" id="{70B731A1-4152-4619-B623-47A1FD1B75ED}"/>
              </a:ext>
            </a:extLst>
          </p:cNvPr>
          <p:cNvSpPr>
            <a:spLocks noGrp="1"/>
          </p:cNvSpPr>
          <p:nvPr>
            <p:ph idx="1"/>
          </p:nvPr>
        </p:nvSpPr>
        <p:spPr/>
        <p:txBody>
          <a:bodyPr>
            <a:noAutofit/>
          </a:bodyPr>
          <a:lstStyle/>
          <a:p>
            <a:r>
              <a:rPr lang="en-US" u="sng" dirty="0">
                <a:latin typeface="Garamond" panose="02020404030301010803" pitchFamily="18" charset="0"/>
              </a:rPr>
              <a:t>Retrieval </a:t>
            </a:r>
          </a:p>
          <a:p>
            <a:r>
              <a:rPr lang="en-US" dirty="0">
                <a:latin typeface="Garamond" panose="02020404030301010803" pitchFamily="18" charset="0"/>
              </a:rPr>
              <a:t>• Engage in comprehension monitoring – does you child understand what they have read? </a:t>
            </a:r>
          </a:p>
          <a:p>
            <a:r>
              <a:rPr lang="en-US" dirty="0">
                <a:latin typeface="Garamond" panose="02020404030301010803" pitchFamily="18" charset="0"/>
              </a:rPr>
              <a:t>• Can they understand the causal link between desires, motives, actions, goals and consequences? </a:t>
            </a:r>
          </a:p>
          <a:p>
            <a:r>
              <a:rPr lang="en-US" dirty="0">
                <a:latin typeface="Garamond" panose="02020404030301010803" pitchFamily="18" charset="0"/>
              </a:rPr>
              <a:t>• For retrieval questions the answer is in the text. </a:t>
            </a:r>
          </a:p>
          <a:p>
            <a:r>
              <a:rPr lang="en-US" dirty="0">
                <a:latin typeface="Garamond" panose="02020404030301010803" pitchFamily="18" charset="0"/>
              </a:rPr>
              <a:t>• Children need to skim and scan for key words using their magic finger. </a:t>
            </a:r>
          </a:p>
          <a:p>
            <a:r>
              <a:rPr lang="en-US" u="sng" dirty="0">
                <a:latin typeface="Garamond" panose="02020404030301010803" pitchFamily="18" charset="0"/>
              </a:rPr>
              <a:t>Inference</a:t>
            </a:r>
          </a:p>
          <a:p>
            <a:r>
              <a:rPr lang="en-US" dirty="0">
                <a:latin typeface="Garamond" panose="02020404030301010803" pitchFamily="18" charset="0"/>
              </a:rPr>
              <a:t>• Children have to search for hidden clues in the text (often show not tell e.g. her mouth dropped open). </a:t>
            </a:r>
          </a:p>
          <a:p>
            <a:pPr marL="0" indent="0">
              <a:buNone/>
            </a:pPr>
            <a:r>
              <a:rPr lang="en-US" dirty="0">
                <a:latin typeface="Garamond" panose="02020404030301010803" pitchFamily="18" charset="0"/>
              </a:rPr>
              <a:t>• Relies on own understanding of world / experiences and on understanding of language. </a:t>
            </a:r>
          </a:p>
          <a:p>
            <a:pPr marL="0" indent="0" algn="ctr">
              <a:buNone/>
            </a:pPr>
            <a:r>
              <a:rPr lang="en-US" i="1" dirty="0">
                <a:latin typeface="Garamond" panose="02020404030301010803" pitchFamily="18" charset="0"/>
              </a:rPr>
              <a:t>How did Ahmed feel? Sukie was a stubborn character. True or false? Why did the man feel impatient? In what way was the gang like a family</a:t>
            </a:r>
            <a:endParaRPr lang="en-GB" i="1" dirty="0">
              <a:latin typeface="Garamond" panose="02020404030301010803" pitchFamily="18" charset="0"/>
            </a:endParaRPr>
          </a:p>
        </p:txBody>
      </p:sp>
      <p:pic>
        <p:nvPicPr>
          <p:cNvPr id="3076" name="Picture 4" descr="Image result for dog with bone clipart">
            <a:extLst>
              <a:ext uri="{FF2B5EF4-FFF2-40B4-BE49-F238E27FC236}">
                <a16:creationId xmlns:a16="http://schemas.microsoft.com/office/drawing/2014/main" id="{189941D9-8E13-431B-996D-79E129C2E14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912" r="16569"/>
          <a:stretch/>
        </p:blipFill>
        <p:spPr bwMode="auto">
          <a:xfrm>
            <a:off x="155256" y="2362200"/>
            <a:ext cx="881064" cy="8763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detective clipart">
            <a:extLst>
              <a:ext uri="{FF2B5EF4-FFF2-40B4-BE49-F238E27FC236}">
                <a16:creationId xmlns:a16="http://schemas.microsoft.com/office/drawing/2014/main" id="{6C69E8FC-143A-4E36-BE44-01B40C8735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4" y="4379279"/>
            <a:ext cx="876300" cy="87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331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75A60-15A5-458C-858C-6736F4D2221E}"/>
              </a:ext>
            </a:extLst>
          </p:cNvPr>
          <p:cNvSpPr>
            <a:spLocks noGrp="1"/>
          </p:cNvSpPr>
          <p:nvPr>
            <p:ph type="title"/>
          </p:nvPr>
        </p:nvSpPr>
        <p:spPr/>
        <p:txBody>
          <a:bodyPr/>
          <a:lstStyle/>
          <a:p>
            <a:r>
              <a:rPr lang="en-GB" dirty="0">
                <a:latin typeface="Garamond" panose="02020404030301010803" pitchFamily="18" charset="0"/>
              </a:rPr>
              <a:t>Growth Mindset</a:t>
            </a:r>
          </a:p>
        </p:txBody>
      </p:sp>
      <p:sp>
        <p:nvSpPr>
          <p:cNvPr id="3" name="Content Placeholder 2">
            <a:extLst>
              <a:ext uri="{FF2B5EF4-FFF2-40B4-BE49-F238E27FC236}">
                <a16:creationId xmlns:a16="http://schemas.microsoft.com/office/drawing/2014/main" id="{5703F573-9A8C-4985-8E28-EFD57F3C2EE0}"/>
              </a:ext>
            </a:extLst>
          </p:cNvPr>
          <p:cNvSpPr>
            <a:spLocks noGrp="1"/>
          </p:cNvSpPr>
          <p:nvPr>
            <p:ph idx="1"/>
          </p:nvPr>
        </p:nvSpPr>
        <p:spPr/>
        <p:txBody>
          <a:bodyPr>
            <a:normAutofit/>
          </a:bodyPr>
          <a:lstStyle/>
          <a:p>
            <a:r>
              <a:rPr lang="en-US" sz="4000" dirty="0">
                <a:latin typeface="Garamond" panose="02020404030301010803" pitchFamily="18" charset="0"/>
              </a:rPr>
              <a:t>All readers make mistakes. This is how we learn. Encourage a growth mindset in your child by praising them for recognising their mistakes and trying to fix them.</a:t>
            </a:r>
          </a:p>
          <a:p>
            <a:r>
              <a:rPr lang="en-US" sz="4000" dirty="0">
                <a:latin typeface="Garamond" panose="02020404030301010803" pitchFamily="18" charset="0"/>
              </a:rPr>
              <a:t>‘This is what you said ….. Can you spot anything wrong with that?’ ‘Does that make sense?’</a:t>
            </a:r>
            <a:endParaRPr lang="en-GB" sz="4000" dirty="0">
              <a:latin typeface="Garamond" panose="02020404030301010803" pitchFamily="18" charset="0"/>
            </a:endParaRPr>
          </a:p>
        </p:txBody>
      </p:sp>
      <p:pic>
        <p:nvPicPr>
          <p:cNvPr id="4098" name="Picture 2" descr="Image result for growth mindset">
            <a:extLst>
              <a:ext uri="{FF2B5EF4-FFF2-40B4-BE49-F238E27FC236}">
                <a16:creationId xmlns:a16="http://schemas.microsoft.com/office/drawing/2014/main" id="{970EDB8A-159E-4406-8792-04BE66A2C3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61517" y="156103"/>
            <a:ext cx="2192481" cy="1665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3973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A89B8-6F1D-4687-B7EE-C3E64A7C5A52}"/>
              </a:ext>
            </a:extLst>
          </p:cNvPr>
          <p:cNvSpPr>
            <a:spLocks noGrp="1"/>
          </p:cNvSpPr>
          <p:nvPr>
            <p:ph type="title"/>
          </p:nvPr>
        </p:nvSpPr>
        <p:spPr>
          <a:xfrm>
            <a:off x="824148" y="-399468"/>
            <a:ext cx="10058400" cy="1450757"/>
          </a:xfrm>
        </p:spPr>
        <p:txBody>
          <a:bodyPr/>
          <a:lstStyle/>
          <a:p>
            <a:r>
              <a:rPr lang="en-GB" dirty="0">
                <a:latin typeface="Garamond" panose="02020404030301010803" pitchFamily="18" charset="0"/>
              </a:rPr>
              <a:t>What to do if your child is stuck:</a:t>
            </a:r>
          </a:p>
        </p:txBody>
      </p:sp>
      <p:sp>
        <p:nvSpPr>
          <p:cNvPr id="3" name="Content Placeholder 2">
            <a:extLst>
              <a:ext uri="{FF2B5EF4-FFF2-40B4-BE49-F238E27FC236}">
                <a16:creationId xmlns:a16="http://schemas.microsoft.com/office/drawing/2014/main" id="{B4FDDF9B-9E81-487C-A27A-EF82C7BED275}"/>
              </a:ext>
            </a:extLst>
          </p:cNvPr>
          <p:cNvSpPr>
            <a:spLocks noGrp="1"/>
          </p:cNvSpPr>
          <p:nvPr>
            <p:ph idx="1"/>
          </p:nvPr>
        </p:nvSpPr>
        <p:spPr>
          <a:xfrm>
            <a:off x="824148" y="1737360"/>
            <a:ext cx="10058400" cy="4023360"/>
          </a:xfrm>
        </p:spPr>
        <p:txBody>
          <a:bodyPr>
            <a:normAutofit fontScale="92500" lnSpcReduction="20000"/>
          </a:bodyPr>
          <a:lstStyle/>
          <a:p>
            <a:pPr>
              <a:buFont typeface="Arial" panose="020B0604020202020204" pitchFamily="34" charset="0"/>
              <a:buChar char="•"/>
            </a:pPr>
            <a:r>
              <a:rPr lang="en-US" sz="3200" dirty="0">
                <a:latin typeface="Garamond" panose="02020404030301010803" pitchFamily="18" charset="0"/>
              </a:rPr>
              <a:t>Use phonics first. What sound does the word begin with? Can you say the sounds in the word? Blend them together. </a:t>
            </a:r>
          </a:p>
          <a:p>
            <a:pPr>
              <a:buFont typeface="Arial" panose="020B0604020202020204" pitchFamily="34" charset="0"/>
              <a:buChar char="•"/>
            </a:pPr>
            <a:r>
              <a:rPr lang="en-US" sz="3200" dirty="0">
                <a:latin typeface="Garamond" panose="02020404030301010803" pitchFamily="18" charset="0"/>
              </a:rPr>
              <a:t> Read to the end of the sentence. What would make sense? </a:t>
            </a:r>
          </a:p>
          <a:p>
            <a:pPr>
              <a:buFont typeface="Arial" panose="020B0604020202020204" pitchFamily="34" charset="0"/>
              <a:buChar char="•"/>
            </a:pPr>
            <a:r>
              <a:rPr lang="en-US" sz="3200" dirty="0">
                <a:latin typeface="Garamond" panose="02020404030301010803" pitchFamily="18" charset="0"/>
              </a:rPr>
              <a:t>What is the text about – what might fit here? </a:t>
            </a:r>
          </a:p>
          <a:p>
            <a:pPr>
              <a:buFont typeface="Arial" panose="020B0604020202020204" pitchFamily="34" charset="0"/>
              <a:buChar char="•"/>
            </a:pPr>
            <a:r>
              <a:rPr lang="en-US" sz="3200" dirty="0">
                <a:latin typeface="Garamond" panose="02020404030301010803" pitchFamily="18" charset="0"/>
              </a:rPr>
              <a:t>Does it sound right? </a:t>
            </a:r>
          </a:p>
          <a:p>
            <a:pPr>
              <a:buFont typeface="Arial" panose="020B0604020202020204" pitchFamily="34" charset="0"/>
              <a:buChar char="•"/>
            </a:pPr>
            <a:r>
              <a:rPr lang="en-US" sz="3200" dirty="0">
                <a:latin typeface="Garamond" panose="02020404030301010803" pitchFamily="18" charset="0"/>
              </a:rPr>
              <a:t>Look at the picture. Does it help?</a:t>
            </a:r>
          </a:p>
          <a:p>
            <a:pPr>
              <a:buFont typeface="Arial" panose="020B0604020202020204" pitchFamily="34" charset="0"/>
              <a:buChar char="•"/>
            </a:pPr>
            <a:r>
              <a:rPr lang="en-US" sz="3200" dirty="0">
                <a:latin typeface="Garamond" panose="02020404030301010803" pitchFamily="18" charset="0"/>
              </a:rPr>
              <a:t>What is the root word? Does this help? (</a:t>
            </a:r>
            <a:r>
              <a:rPr lang="en-US" sz="3200" u="sng" dirty="0">
                <a:latin typeface="Garamond" panose="02020404030301010803" pitchFamily="18" charset="0"/>
              </a:rPr>
              <a:t>friend</a:t>
            </a:r>
            <a:r>
              <a:rPr lang="en-US" sz="3200" dirty="0">
                <a:latin typeface="Garamond" panose="02020404030301010803" pitchFamily="18" charset="0"/>
              </a:rPr>
              <a:t>ly)</a:t>
            </a:r>
          </a:p>
          <a:p>
            <a:pPr>
              <a:buFont typeface="Arial" panose="020B0604020202020204" pitchFamily="34" charset="0"/>
              <a:buChar char="•"/>
            </a:pPr>
            <a:r>
              <a:rPr lang="en-US" sz="3200" dirty="0">
                <a:latin typeface="Garamond" panose="02020404030301010803" pitchFamily="18" charset="0"/>
              </a:rPr>
              <a:t>Chunking the word </a:t>
            </a:r>
            <a:endParaRPr lang="en-GB" sz="3200" dirty="0">
              <a:latin typeface="Garamond" panose="02020404030301010803" pitchFamily="18" charset="0"/>
            </a:endParaRPr>
          </a:p>
        </p:txBody>
      </p:sp>
      <p:sp>
        <p:nvSpPr>
          <p:cNvPr id="4" name="TextBox 3">
            <a:extLst>
              <a:ext uri="{FF2B5EF4-FFF2-40B4-BE49-F238E27FC236}">
                <a16:creationId xmlns:a16="http://schemas.microsoft.com/office/drawing/2014/main" id="{7962FFC5-6503-41D6-8C37-E97846AA43EE}"/>
              </a:ext>
            </a:extLst>
          </p:cNvPr>
          <p:cNvSpPr txBox="1"/>
          <p:nvPr/>
        </p:nvSpPr>
        <p:spPr>
          <a:xfrm>
            <a:off x="2729023" y="5657671"/>
            <a:ext cx="9462977" cy="1200329"/>
          </a:xfrm>
          <a:prstGeom prst="rect">
            <a:avLst/>
          </a:prstGeom>
          <a:solidFill>
            <a:schemeClr val="bg1"/>
          </a:solidFill>
          <a:ln>
            <a:solidFill>
              <a:schemeClr val="tx2"/>
            </a:solidFill>
          </a:ln>
        </p:spPr>
        <p:txBody>
          <a:bodyPr wrap="square" rtlCol="0">
            <a:spAutoFit/>
          </a:bodyPr>
          <a:lstStyle/>
          <a:p>
            <a:r>
              <a:rPr lang="en-US" sz="2400" dirty="0">
                <a:solidFill>
                  <a:srgbClr val="FF0000"/>
                </a:solidFill>
                <a:latin typeface="Comic Sans MS" panose="030F0702030302020204" pitchFamily="66" charset="0"/>
              </a:rPr>
              <a:t>Always use your own parental judgement. If your child is tired or feeling unconfident, shift the balance of reading more towards you.</a:t>
            </a:r>
            <a:endParaRPr lang="en-GB" sz="2400" dirty="0">
              <a:solidFill>
                <a:srgbClr val="FF0000"/>
              </a:solidFill>
              <a:latin typeface="Comic Sans MS" panose="030F0702030302020204" pitchFamily="66" charset="0"/>
            </a:endParaRPr>
          </a:p>
        </p:txBody>
      </p:sp>
      <p:pic>
        <p:nvPicPr>
          <p:cNvPr id="19458" name="Picture 2" descr="Image result for help clipart">
            <a:extLst>
              <a:ext uri="{FF2B5EF4-FFF2-40B4-BE49-F238E27FC236}">
                <a16:creationId xmlns:a16="http://schemas.microsoft.com/office/drawing/2014/main" id="{18D37883-5BCE-4685-A822-FF13D6D7DA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77153" y="128909"/>
            <a:ext cx="1578692" cy="1578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03342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D6C47-7BCC-4C5B-A893-D470282400FF}"/>
              </a:ext>
            </a:extLst>
          </p:cNvPr>
          <p:cNvSpPr>
            <a:spLocks noGrp="1"/>
          </p:cNvSpPr>
          <p:nvPr>
            <p:ph type="title"/>
          </p:nvPr>
        </p:nvSpPr>
        <p:spPr/>
        <p:txBody>
          <a:bodyPr/>
          <a:lstStyle/>
          <a:p>
            <a:pPr algn="ctr"/>
            <a:r>
              <a:rPr lang="en-GB" dirty="0"/>
              <a:t>Core Texts</a:t>
            </a:r>
          </a:p>
        </p:txBody>
      </p:sp>
      <p:pic>
        <p:nvPicPr>
          <p:cNvPr id="5" name="Content Placeholder 4" descr="Core Readers Reading Tree Display - Word">
            <a:extLst>
              <a:ext uri="{FF2B5EF4-FFF2-40B4-BE49-F238E27FC236}">
                <a16:creationId xmlns:a16="http://schemas.microsoft.com/office/drawing/2014/main" id="{A7210D06-7D76-4499-8D6B-776B040F8AA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2010" t="20230" r="21952" b="38441"/>
          <a:stretch/>
        </p:blipFill>
        <p:spPr>
          <a:xfrm>
            <a:off x="391886" y="2425145"/>
            <a:ext cx="5949538" cy="3358609"/>
          </a:xfrm>
        </p:spPr>
      </p:pic>
      <p:pic>
        <p:nvPicPr>
          <p:cNvPr id="7" name="Picture 6" descr="Core Readers Reading Tree Display - Word">
            <a:extLst>
              <a:ext uri="{FF2B5EF4-FFF2-40B4-BE49-F238E27FC236}">
                <a16:creationId xmlns:a16="http://schemas.microsoft.com/office/drawing/2014/main" id="{E855F54C-A014-4F69-9849-AA34D25D1A3E}"/>
              </a:ext>
            </a:extLst>
          </p:cNvPr>
          <p:cNvPicPr>
            <a:picLocks noChangeAspect="1"/>
          </p:cNvPicPr>
          <p:nvPr/>
        </p:nvPicPr>
        <p:blipFill rotWithShape="1">
          <a:blip r:embed="rId3">
            <a:extLst>
              <a:ext uri="{28A0092B-C50C-407E-A947-70E740481C1C}">
                <a14:useLocalDpi xmlns:a14="http://schemas.microsoft.com/office/drawing/2010/main" val="0"/>
              </a:ext>
            </a:extLst>
          </a:blip>
          <a:srcRect l="22254" t="26878" r="39388" b="39394"/>
          <a:stretch/>
        </p:blipFill>
        <p:spPr>
          <a:xfrm>
            <a:off x="6483928" y="2425145"/>
            <a:ext cx="5165766" cy="3476857"/>
          </a:xfrm>
          <a:prstGeom prst="rect">
            <a:avLst/>
          </a:prstGeom>
        </p:spPr>
      </p:pic>
    </p:spTree>
    <p:extLst>
      <p:ext uri="{BB962C8B-B14F-4D97-AF65-F5344CB8AC3E}">
        <p14:creationId xmlns:p14="http://schemas.microsoft.com/office/powerpoint/2010/main" val="1591185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D5EBB-7DD6-4B35-BBDC-3CE763282DC9}"/>
              </a:ext>
            </a:extLst>
          </p:cNvPr>
          <p:cNvSpPr>
            <a:spLocks noGrp="1"/>
          </p:cNvSpPr>
          <p:nvPr>
            <p:ph type="title"/>
          </p:nvPr>
        </p:nvSpPr>
        <p:spPr/>
        <p:txBody>
          <a:bodyPr/>
          <a:lstStyle/>
          <a:p>
            <a:r>
              <a:rPr lang="en-GB" b="1" dirty="0">
                <a:latin typeface="Garamond" panose="02020404030301010803" pitchFamily="18" charset="0"/>
              </a:rPr>
              <a:t>Any Questions?</a:t>
            </a:r>
          </a:p>
        </p:txBody>
      </p:sp>
      <p:sp>
        <p:nvSpPr>
          <p:cNvPr id="3" name="Content Placeholder 2">
            <a:extLst>
              <a:ext uri="{FF2B5EF4-FFF2-40B4-BE49-F238E27FC236}">
                <a16:creationId xmlns:a16="http://schemas.microsoft.com/office/drawing/2014/main" id="{B8118B19-5750-4B61-B12D-19E6F09589C4}"/>
              </a:ext>
            </a:extLst>
          </p:cNvPr>
          <p:cNvSpPr>
            <a:spLocks noGrp="1"/>
          </p:cNvSpPr>
          <p:nvPr>
            <p:ph idx="1"/>
          </p:nvPr>
        </p:nvSpPr>
        <p:spPr>
          <a:xfrm>
            <a:off x="1066800" y="2015871"/>
            <a:ext cx="10058400" cy="1186224"/>
          </a:xfrm>
        </p:spPr>
        <p:txBody>
          <a:bodyPr>
            <a:normAutofit lnSpcReduction="10000"/>
          </a:bodyPr>
          <a:lstStyle/>
          <a:p>
            <a:r>
              <a:rPr lang="en-GB" sz="4000" dirty="0">
                <a:latin typeface="Garamond" panose="02020404030301010803" pitchFamily="18" charset="0"/>
              </a:rPr>
              <a:t>All resources will be uploaded onto the school website.</a:t>
            </a:r>
          </a:p>
        </p:txBody>
      </p:sp>
      <p:sp>
        <p:nvSpPr>
          <p:cNvPr id="4" name="Content Placeholder 2">
            <a:extLst>
              <a:ext uri="{FF2B5EF4-FFF2-40B4-BE49-F238E27FC236}">
                <a16:creationId xmlns:a16="http://schemas.microsoft.com/office/drawing/2014/main" id="{A6714C47-6D9D-482F-87FC-513A0E45201D}"/>
              </a:ext>
            </a:extLst>
          </p:cNvPr>
          <p:cNvSpPr txBox="1">
            <a:spLocks/>
          </p:cNvSpPr>
          <p:nvPr/>
        </p:nvSpPr>
        <p:spPr>
          <a:xfrm>
            <a:off x="1923449" y="5120641"/>
            <a:ext cx="10058400" cy="1186224"/>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r"/>
            <a:r>
              <a:rPr lang="en-GB" sz="4000" b="1" dirty="0">
                <a:solidFill>
                  <a:srgbClr val="FF0000"/>
                </a:solidFill>
                <a:latin typeface="Abadi Extra Light" panose="020B0204020104020204" pitchFamily="34" charset="0"/>
              </a:rPr>
              <a:t>Thank you for coming!</a:t>
            </a:r>
          </a:p>
        </p:txBody>
      </p:sp>
      <p:pic>
        <p:nvPicPr>
          <p:cNvPr id="5122" name="Picture 2" descr="Image result for questions">
            <a:extLst>
              <a:ext uri="{FF2B5EF4-FFF2-40B4-BE49-F238E27FC236}">
                <a16:creationId xmlns:a16="http://schemas.microsoft.com/office/drawing/2014/main" id="{C98C9878-7191-494D-B7C1-2C5C732CF7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0472" y="344265"/>
            <a:ext cx="2006795" cy="133543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have fun">
            <a:extLst>
              <a:ext uri="{FF2B5EF4-FFF2-40B4-BE49-F238E27FC236}">
                <a16:creationId xmlns:a16="http://schemas.microsoft.com/office/drawing/2014/main" id="{0CE2CDCE-0E15-4A7C-BDBF-FED97D72BB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918310">
            <a:off x="485631" y="3295311"/>
            <a:ext cx="3105712" cy="31057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5EE174F-B889-482E-847B-2692D22537E7}"/>
              </a:ext>
            </a:extLst>
          </p:cNvPr>
          <p:cNvPicPr>
            <a:picLocks noChangeAspect="1"/>
          </p:cNvPicPr>
          <p:nvPr/>
        </p:nvPicPr>
        <p:blipFill>
          <a:blip r:embed="rId4"/>
          <a:stretch>
            <a:fillRect/>
          </a:stretch>
        </p:blipFill>
        <p:spPr>
          <a:xfrm rot="20504236">
            <a:off x="5060545" y="3103279"/>
            <a:ext cx="1863307" cy="2764580"/>
          </a:xfrm>
          <a:prstGeom prst="rect">
            <a:avLst/>
          </a:prstGeom>
        </p:spPr>
      </p:pic>
      <p:sp>
        <p:nvSpPr>
          <p:cNvPr id="6" name="Rectangle 5">
            <a:extLst>
              <a:ext uri="{FF2B5EF4-FFF2-40B4-BE49-F238E27FC236}">
                <a16:creationId xmlns:a16="http://schemas.microsoft.com/office/drawing/2014/main" id="{F075802A-F63C-4969-A0C5-B7B4C78EE561}"/>
              </a:ext>
            </a:extLst>
          </p:cNvPr>
          <p:cNvSpPr/>
          <p:nvPr/>
        </p:nvSpPr>
        <p:spPr>
          <a:xfrm>
            <a:off x="589808" y="329861"/>
            <a:ext cx="6096000" cy="646331"/>
          </a:xfrm>
          <a:prstGeom prst="rect">
            <a:avLst/>
          </a:prstGeom>
        </p:spPr>
        <p:txBody>
          <a:bodyPr>
            <a:spAutoFit/>
          </a:bodyPr>
          <a:lstStyle/>
          <a:p>
            <a:r>
              <a:rPr lang="en-GB" dirty="0">
                <a:solidFill>
                  <a:srgbClr val="7030A0"/>
                </a:solidFill>
              </a:rPr>
              <a:t>https://schoolreadinglist.co.uk/category/reading-lists-for-primary-school-pupils/</a:t>
            </a:r>
          </a:p>
        </p:txBody>
      </p:sp>
    </p:spTree>
    <p:extLst>
      <p:ext uri="{BB962C8B-B14F-4D97-AF65-F5344CB8AC3E}">
        <p14:creationId xmlns:p14="http://schemas.microsoft.com/office/powerpoint/2010/main" val="350742905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58C3AEAC6E89840AD6802F0377D8516" ma:contentTypeVersion="12" ma:contentTypeDescription="Create a new document." ma:contentTypeScope="" ma:versionID="5613b049af9e5b40971d70f169d0df6e">
  <xsd:schema xmlns:xsd="http://www.w3.org/2001/XMLSchema" xmlns:xs="http://www.w3.org/2001/XMLSchema" xmlns:p="http://schemas.microsoft.com/office/2006/metadata/properties" xmlns:ns2="1aae5231-03b4-4c12-aac6-6feb97e71132" xmlns:ns3="52a05448-096c-4150-b7ce-e271ef2a642f" targetNamespace="http://schemas.microsoft.com/office/2006/metadata/properties" ma:root="true" ma:fieldsID="aa2f8d989b4d0abfc3ef6607a72009fd" ns2:_="" ns3:_="">
    <xsd:import namespace="1aae5231-03b4-4c12-aac6-6feb97e71132"/>
    <xsd:import namespace="52a05448-096c-4150-b7ce-e271ef2a642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ae5231-03b4-4c12-aac6-6feb97e71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2a05448-096c-4150-b7ce-e271ef2a642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12F99CD-1514-4D4E-81B5-A270FEC17C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ae5231-03b4-4c12-aac6-6feb97e71132"/>
    <ds:schemaRef ds:uri="52a05448-096c-4150-b7ce-e271ef2a642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CCEB0B2-52C4-4249-BD63-BC74A1BE2E13}">
  <ds:schemaRefs>
    <ds:schemaRef ds:uri="http://schemas.microsoft.com/office/2006/metadata/properties"/>
    <ds:schemaRef ds:uri="http://purl.org/dc/terms/"/>
    <ds:schemaRef ds:uri="52a05448-096c-4150-b7ce-e271ef2a642f"/>
    <ds:schemaRef ds:uri="1aae5231-03b4-4c12-aac6-6feb97e71132"/>
    <ds:schemaRef ds:uri="http://purl.org/dc/dcmitype/"/>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9895FE3-4E63-47B3-B9AB-1CC4BA0B664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Retrospect</Template>
  <TotalTime>195</TotalTime>
  <Words>1694</Words>
  <Application>Microsoft Office PowerPoint</Application>
  <PresentationFormat>Widescreen</PresentationFormat>
  <Paragraphs>135</Paragraphs>
  <Slides>22</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Abadi Extra Light</vt:lpstr>
      <vt:lpstr>Aharoni</vt:lpstr>
      <vt:lpstr>Arial</vt:lpstr>
      <vt:lpstr>Calibri</vt:lpstr>
      <vt:lpstr>Calibri Light</vt:lpstr>
      <vt:lpstr>Comic Sans MS</vt:lpstr>
      <vt:lpstr>Courier New</vt:lpstr>
      <vt:lpstr>Garamond</vt:lpstr>
      <vt:lpstr>Wingdings</vt:lpstr>
      <vt:lpstr>Retrospect</vt:lpstr>
      <vt:lpstr>KS2 Reading: Parent Workshop</vt:lpstr>
      <vt:lpstr>Expand your child’s reading repertoire </vt:lpstr>
      <vt:lpstr>Why?</vt:lpstr>
      <vt:lpstr>In 2013, The National Literacy Trust conducted a survey which included 11,000 children.  Children who read daily outside school were 5x more likely to perform above the expected level for their age in reading.</vt:lpstr>
      <vt:lpstr>PowerPoint Presentation</vt:lpstr>
      <vt:lpstr>Reading has two components:</vt:lpstr>
      <vt:lpstr>Comprehension and Decoding</vt:lpstr>
      <vt:lpstr>KS2 Reading Journey</vt:lpstr>
      <vt:lpstr>KS2 Reading Journey</vt:lpstr>
      <vt:lpstr>KS2 Reading Journey</vt:lpstr>
      <vt:lpstr>To deduce, infer or interpret information - what does it all mean?</vt:lpstr>
      <vt:lpstr>Identify and comment on the structure and organisation of a text - what does it all mean?</vt:lpstr>
      <vt:lpstr>Explain and comment on the writer`s use of language - what does it all mean?</vt:lpstr>
      <vt:lpstr>Identify and comment on the writer`s purposes and viewpoints - what does it all mean?</vt:lpstr>
      <vt:lpstr>Reading for Pleasure</vt:lpstr>
      <vt:lpstr>How can adults support children in their reading at home?</vt:lpstr>
      <vt:lpstr>How can adults support children in their reading at home? </vt:lpstr>
      <vt:lpstr>Questions during or after…</vt:lpstr>
      <vt:lpstr>Growth Mindset</vt:lpstr>
      <vt:lpstr>What to do if your child is stuck:</vt:lpstr>
      <vt:lpstr>Core Texts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KS2 Reading: Parent Workshop</dc:title>
  <dc:creator>Emma Cox</dc:creator>
  <cp:lastModifiedBy>Miss Savill</cp:lastModifiedBy>
  <cp:revision>17</cp:revision>
  <dcterms:created xsi:type="dcterms:W3CDTF">2020-01-22T19:25:53Z</dcterms:created>
  <dcterms:modified xsi:type="dcterms:W3CDTF">2023-11-08T08:21:07Z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0x010100058C3AEAC6E89840AD6802F0377D8516</vt:lpwstr>
  </property>
</Properties>
</file>