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0"/>
  </p:notesMasterIdLst>
  <p:sldIdLst>
    <p:sldId id="3495" r:id="rId5"/>
    <p:sldId id="3526" r:id="rId6"/>
    <p:sldId id="3516" r:id="rId7"/>
    <p:sldId id="3541" r:id="rId8"/>
    <p:sldId id="3542" r:id="rId9"/>
    <p:sldId id="3537" r:id="rId10"/>
    <p:sldId id="3543" r:id="rId11"/>
    <p:sldId id="3540" r:id="rId12"/>
    <p:sldId id="3521" r:id="rId13"/>
    <p:sldId id="3525" r:id="rId14"/>
    <p:sldId id="3533" r:id="rId15"/>
    <p:sldId id="3534" r:id="rId16"/>
    <p:sldId id="3536" r:id="rId17"/>
    <p:sldId id="3535" r:id="rId18"/>
    <p:sldId id="3538" r:id="rId19"/>
    <p:sldId id="3544" r:id="rId20"/>
    <p:sldId id="3530" r:id="rId21"/>
    <p:sldId id="3489" r:id="rId22"/>
    <p:sldId id="3514" r:id="rId23"/>
    <p:sldId id="3545" r:id="rId24"/>
    <p:sldId id="3546" r:id="rId25"/>
    <p:sldId id="3547" r:id="rId26"/>
    <p:sldId id="3529" r:id="rId27"/>
    <p:sldId id="3520" r:id="rId28"/>
    <p:sldId id="3539" r:id="rId2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6082"/>
    <a:srgbClr val="FFEBCF"/>
    <a:srgbClr val="8CFEF9"/>
    <a:srgbClr val="C1FFFC"/>
    <a:srgbClr val="01B0A7"/>
    <a:srgbClr val="F9E3CE"/>
    <a:srgbClr val="F8E3CD"/>
    <a:srgbClr val="F8E4CD"/>
    <a:srgbClr val="FADEC1"/>
    <a:srgbClr val="FBDCB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C29383-3587-40A0-A253-0909791FCB80}" v="10" dt="2026-09-28T15:54:14.6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309" autoAdjust="0"/>
    <p:restoredTop sz="87530" autoAdjust="0"/>
  </p:normalViewPr>
  <p:slideViewPr>
    <p:cSldViewPr snapToGrid="0">
      <p:cViewPr varScale="1">
        <p:scale>
          <a:sx n="65" d="100"/>
          <a:sy n="65" d="100"/>
        </p:scale>
        <p:origin x="4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gerupsen, Lilli" userId="90b082a3-0d80-4208-b719-0b352cbe46fa" providerId="ADAL" clId="{CC7D70A6-5C0A-4575-B590-17700F115E92}"/>
    <pc:docChg chg="undo custSel addSld delSld modSld sldOrd modNotesMaster">
      <pc:chgData name="Hagerupsen, Lilli" userId="90b082a3-0d80-4208-b719-0b352cbe46fa" providerId="ADAL" clId="{CC7D70A6-5C0A-4575-B590-17700F115E92}" dt="2026-09-28T15:54:14.640" v="14886" actId="20577"/>
      <pc:docMkLst>
        <pc:docMk/>
      </pc:docMkLst>
      <pc:sldChg chg="addSp delSp modSp add mod ord modShow modNotes modNotesTx">
        <pc:chgData name="Hagerupsen, Lilli" userId="90b082a3-0d80-4208-b719-0b352cbe46fa" providerId="ADAL" clId="{CC7D70A6-5C0A-4575-B590-17700F115E92}" dt="2026-09-10T09:15:19.858" v="14857" actId="1076"/>
        <pc:sldMkLst>
          <pc:docMk/>
          <pc:sldMk cId="845747077" sldId="3489"/>
        </pc:sldMkLst>
        <pc:spChg chg="add">
          <ac:chgData name="Hagerupsen, Lilli" userId="90b082a3-0d80-4208-b719-0b352cbe46fa" providerId="ADAL" clId="{CC7D70A6-5C0A-4575-B590-17700F115E92}" dt="2026-09-10T09:14:59.622" v="14853" actId="22"/>
          <ac:spMkLst>
            <pc:docMk/>
            <pc:sldMk cId="845747077" sldId="3489"/>
            <ac:spMk id="3" creationId="{89061F25-F0FC-3AFA-E05D-974782FDCB54}"/>
          </ac:spMkLst>
        </pc:spChg>
        <pc:spChg chg="mod">
          <ac:chgData name="Hagerupsen, Lilli" userId="90b082a3-0d80-4208-b719-0b352cbe46fa" providerId="ADAL" clId="{CC7D70A6-5C0A-4575-B590-17700F115E92}" dt="2026-09-10T09:15:03.264" v="14854" actId="1076"/>
          <ac:spMkLst>
            <pc:docMk/>
            <pc:sldMk cId="845747077" sldId="3489"/>
            <ac:spMk id="6" creationId="{8DE48848-34B0-91A5-079E-41041EC5C5E1}"/>
          </ac:spMkLst>
        </pc:spChg>
        <pc:spChg chg="add">
          <ac:chgData name="Hagerupsen, Lilli" userId="90b082a3-0d80-4208-b719-0b352cbe46fa" providerId="ADAL" clId="{CC7D70A6-5C0A-4575-B590-17700F115E92}" dt="2026-09-10T09:14:59.622" v="14853" actId="22"/>
          <ac:spMkLst>
            <pc:docMk/>
            <pc:sldMk cId="845747077" sldId="3489"/>
            <ac:spMk id="7" creationId="{2728AA97-4A2F-E9BB-AB3A-0E9A6A9E06EA}"/>
          </ac:spMkLst>
        </pc:spChg>
        <pc:graphicFrameChg chg="mod modGraphic">
          <ac:chgData name="Hagerupsen, Lilli" userId="90b082a3-0d80-4208-b719-0b352cbe46fa" providerId="ADAL" clId="{CC7D70A6-5C0A-4575-B590-17700F115E92}" dt="2026-09-10T09:15:19.858" v="14857" actId="1076"/>
          <ac:graphicFrameMkLst>
            <pc:docMk/>
            <pc:sldMk cId="845747077" sldId="3489"/>
            <ac:graphicFrameMk id="8" creationId="{8F5B20E0-B81D-0FFB-B58B-86E242D51B29}"/>
          </ac:graphicFrameMkLst>
        </pc:graphicFrameChg>
      </pc:sldChg>
      <pc:sldChg chg="addSp delSp modSp mod setBg">
        <pc:chgData name="Hagerupsen, Lilli" userId="90b082a3-0d80-4208-b719-0b352cbe46fa" providerId="ADAL" clId="{CC7D70A6-5C0A-4575-B590-17700F115E92}" dt="2026-09-04T09:27:17.764" v="12099" actId="20577"/>
        <pc:sldMkLst>
          <pc:docMk/>
          <pc:sldMk cId="4261389995" sldId="3495"/>
        </pc:sldMkLst>
        <pc:spChg chg="add mod">
          <ac:chgData name="Hagerupsen, Lilli" userId="90b082a3-0d80-4208-b719-0b352cbe46fa" providerId="ADAL" clId="{CC7D70A6-5C0A-4575-B590-17700F115E92}" dt="2026-09-04T09:27:05.608" v="12096" actId="1076"/>
          <ac:spMkLst>
            <pc:docMk/>
            <pc:sldMk cId="4261389995" sldId="3495"/>
            <ac:spMk id="5" creationId="{3ADDB15F-2F7B-9CDC-7C08-0F2AEC0EEEC3}"/>
          </ac:spMkLst>
        </pc:spChg>
        <pc:spChg chg="mod">
          <ac:chgData name="Hagerupsen, Lilli" userId="90b082a3-0d80-4208-b719-0b352cbe46fa" providerId="ADAL" clId="{CC7D70A6-5C0A-4575-B590-17700F115E92}" dt="2026-09-04T09:27:17.764" v="12099" actId="20577"/>
          <ac:spMkLst>
            <pc:docMk/>
            <pc:sldMk cId="4261389995" sldId="3495"/>
            <ac:spMk id="10" creationId="{AEF8F5A1-47F0-AD66-85BE-B2789D368DE0}"/>
          </ac:spMkLst>
        </pc:spChg>
      </pc:sldChg>
      <pc:sldChg chg="addSp modSp add mod ord modNotes">
        <pc:chgData name="Hagerupsen, Lilli" userId="90b082a3-0d80-4208-b719-0b352cbe46fa" providerId="ADAL" clId="{CC7D70A6-5C0A-4575-B590-17700F115E92}" dt="2026-09-04T14:01:55.763" v="12405" actId="5793"/>
        <pc:sldMkLst>
          <pc:docMk/>
          <pc:sldMk cId="3357462737" sldId="3514"/>
        </pc:sldMkLst>
        <pc:spChg chg="mod">
          <ac:chgData name="Hagerupsen, Lilli" userId="90b082a3-0d80-4208-b719-0b352cbe46fa" providerId="ADAL" clId="{CC7D70A6-5C0A-4575-B590-17700F115E92}" dt="2026-09-04T14:01:55.763" v="12405" actId="5793"/>
          <ac:spMkLst>
            <pc:docMk/>
            <pc:sldMk cId="3357462737" sldId="3514"/>
            <ac:spMk id="2" creationId="{602B983C-C707-ABBE-A93D-49808336BE9E}"/>
          </ac:spMkLst>
        </pc:spChg>
        <pc:spChg chg="add mod">
          <ac:chgData name="Hagerupsen, Lilli" userId="90b082a3-0d80-4208-b719-0b352cbe46fa" providerId="ADAL" clId="{CC7D70A6-5C0A-4575-B590-17700F115E92}" dt="2026-09-04T14:01:41.142" v="12399" actId="1076"/>
          <ac:spMkLst>
            <pc:docMk/>
            <pc:sldMk cId="3357462737" sldId="3514"/>
            <ac:spMk id="6" creationId="{70CEF4F4-1F94-3580-50AC-08B709899C47}"/>
          </ac:spMkLst>
        </pc:spChg>
        <pc:spChg chg="add ord">
          <ac:chgData name="Hagerupsen, Lilli" userId="90b082a3-0d80-4208-b719-0b352cbe46fa" providerId="ADAL" clId="{CC7D70A6-5C0A-4575-B590-17700F115E92}" dt="2026-09-04T14:01:50.930" v="12401" actId="167"/>
          <ac:spMkLst>
            <pc:docMk/>
            <pc:sldMk cId="3357462737" sldId="3514"/>
            <ac:spMk id="9" creationId="{F5E72901-5CBF-C2EA-3392-1C666D47B1DC}"/>
          </ac:spMkLst>
        </pc:spChg>
      </pc:sldChg>
      <pc:sldChg chg="addSp delSp modSp add mod modAnim">
        <pc:chgData name="Hagerupsen, Lilli" userId="90b082a3-0d80-4208-b719-0b352cbe46fa" providerId="ADAL" clId="{CC7D70A6-5C0A-4575-B590-17700F115E92}" dt="2026-09-07T11:10:22.438" v="14046" actId="1035"/>
        <pc:sldMkLst>
          <pc:docMk/>
          <pc:sldMk cId="4046811113" sldId="3516"/>
        </pc:sldMkLst>
        <pc:spChg chg="mod">
          <ac:chgData name="Hagerupsen, Lilli" userId="90b082a3-0d80-4208-b719-0b352cbe46fa" providerId="ADAL" clId="{CC7D70A6-5C0A-4575-B590-17700F115E92}" dt="2026-09-07T11:10:19.698" v="14043" actId="1035"/>
          <ac:spMkLst>
            <pc:docMk/>
            <pc:sldMk cId="4046811113" sldId="3516"/>
            <ac:spMk id="11" creationId="{00000000-0000-0000-0000-000000000000}"/>
          </ac:spMkLst>
        </pc:spChg>
        <pc:spChg chg="mod">
          <ac:chgData name="Hagerupsen, Lilli" userId="90b082a3-0d80-4208-b719-0b352cbe46fa" providerId="ADAL" clId="{CC7D70A6-5C0A-4575-B590-17700F115E92}" dt="2026-09-07T11:10:22.438" v="14046" actId="1035"/>
          <ac:spMkLst>
            <pc:docMk/>
            <pc:sldMk cId="4046811113" sldId="3516"/>
            <ac:spMk id="12" creationId="{00000000-0000-0000-0000-000000000000}"/>
          </ac:spMkLst>
        </pc:spChg>
      </pc:sldChg>
      <pc:sldChg chg="addSp delSp modSp add mod">
        <pc:chgData name="Hagerupsen, Lilli" userId="90b082a3-0d80-4208-b719-0b352cbe46fa" providerId="ADAL" clId="{CC7D70A6-5C0A-4575-B590-17700F115E92}" dt="2026-09-04T14:14:14.211" v="13996" actId="1076"/>
        <pc:sldMkLst>
          <pc:docMk/>
          <pc:sldMk cId="4046811113" sldId="3520"/>
        </pc:sldMkLst>
        <pc:spChg chg="add mod">
          <ac:chgData name="Hagerupsen, Lilli" userId="90b082a3-0d80-4208-b719-0b352cbe46fa" providerId="ADAL" clId="{CC7D70A6-5C0A-4575-B590-17700F115E92}" dt="2026-09-04T14:12:57.824" v="13867" actId="1076"/>
          <ac:spMkLst>
            <pc:docMk/>
            <pc:sldMk cId="4046811113" sldId="3520"/>
            <ac:spMk id="3" creationId="{E5521A48-20F9-2F22-DD94-07CEE860ACEC}"/>
          </ac:spMkLst>
        </pc:spChg>
        <pc:spChg chg="mod">
          <ac:chgData name="Hagerupsen, Lilli" userId="90b082a3-0d80-4208-b719-0b352cbe46fa" providerId="ADAL" clId="{CC7D70A6-5C0A-4575-B590-17700F115E92}" dt="2026-09-04T14:14:03.789" v="13995" actId="20577"/>
          <ac:spMkLst>
            <pc:docMk/>
            <pc:sldMk cId="4046811113" sldId="3520"/>
            <ac:spMk id="4" creationId="{3B0B982F-3414-B8C6-B020-9559C7198D08}"/>
          </ac:spMkLst>
        </pc:spChg>
        <pc:spChg chg="mod">
          <ac:chgData name="Hagerupsen, Lilli" userId="90b082a3-0d80-4208-b719-0b352cbe46fa" providerId="ADAL" clId="{CC7D70A6-5C0A-4575-B590-17700F115E92}" dt="2026-09-04T14:14:14.211" v="13996" actId="1076"/>
          <ac:spMkLst>
            <pc:docMk/>
            <pc:sldMk cId="4046811113" sldId="3520"/>
            <ac:spMk id="8"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9"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10"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11"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12"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13" creationId="{00000000-0000-0000-0000-000000000000}"/>
          </ac:spMkLst>
        </pc:spChg>
        <pc:spChg chg="mod">
          <ac:chgData name="Hagerupsen, Lilli" userId="90b082a3-0d80-4208-b719-0b352cbe46fa" providerId="ADAL" clId="{CC7D70A6-5C0A-4575-B590-17700F115E92}" dt="2026-09-04T14:13:22.542" v="13935" actId="1076"/>
          <ac:spMkLst>
            <pc:docMk/>
            <pc:sldMk cId="4046811113" sldId="3520"/>
            <ac:spMk id="14"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15"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16"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17" creationId="{00000000-0000-0000-0000-000000000000}"/>
          </ac:spMkLst>
        </pc:spChg>
        <pc:spChg chg="mod">
          <ac:chgData name="Hagerupsen, Lilli" userId="90b082a3-0d80-4208-b719-0b352cbe46fa" providerId="ADAL" clId="{CC7D70A6-5C0A-4575-B590-17700F115E92}" dt="2026-09-04T14:09:38.866" v="13517" actId="14100"/>
          <ac:spMkLst>
            <pc:docMk/>
            <pc:sldMk cId="4046811113" sldId="3520"/>
            <ac:spMk id="24"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25" creationId="{00000000-0000-0000-0000-000000000000}"/>
          </ac:spMkLst>
        </pc:spChg>
        <pc:spChg chg="mod">
          <ac:chgData name="Hagerupsen, Lilli" userId="90b082a3-0d80-4208-b719-0b352cbe46fa" providerId="ADAL" clId="{CC7D70A6-5C0A-4575-B590-17700F115E92}" dt="2026-09-04T14:13:16.257" v="13934" actId="1037"/>
          <ac:spMkLst>
            <pc:docMk/>
            <pc:sldMk cId="4046811113" sldId="3520"/>
            <ac:spMk id="26" creationId="{00000000-0000-0000-0000-000000000000}"/>
          </ac:spMkLst>
        </pc:spChg>
      </pc:sldChg>
      <pc:sldChg chg="addSp delSp modSp add del mod ord modAnim modShow modNotesTx">
        <pc:chgData name="Hagerupsen, Lilli" userId="90b082a3-0d80-4208-b719-0b352cbe46fa" providerId="ADAL" clId="{CC7D70A6-5C0A-4575-B590-17700F115E92}" dt="2026-09-10T09:03:00.534" v="14187" actId="20577"/>
        <pc:sldMkLst>
          <pc:docMk/>
          <pc:sldMk cId="4046811113" sldId="3521"/>
        </pc:sldMkLst>
        <pc:spChg chg="mod">
          <ac:chgData name="Hagerupsen, Lilli" userId="90b082a3-0d80-4208-b719-0b352cbe46fa" providerId="ADAL" clId="{CC7D70A6-5C0A-4575-B590-17700F115E92}" dt="2026-09-10T09:02:18.157" v="14140" actId="14100"/>
          <ac:spMkLst>
            <pc:docMk/>
            <pc:sldMk cId="4046811113" sldId="3521"/>
            <ac:spMk id="12" creationId="{00000000-0000-0000-0000-000000000000}"/>
          </ac:spMkLst>
        </pc:spChg>
        <pc:spChg chg="mod">
          <ac:chgData name="Hagerupsen, Lilli" userId="90b082a3-0d80-4208-b719-0b352cbe46fa" providerId="ADAL" clId="{CC7D70A6-5C0A-4575-B590-17700F115E92}" dt="2026-09-10T09:02:30.132" v="14153" actId="14100"/>
          <ac:spMkLst>
            <pc:docMk/>
            <pc:sldMk cId="4046811113" sldId="3521"/>
            <ac:spMk id="13" creationId="{00000000-0000-0000-0000-000000000000}"/>
          </ac:spMkLst>
        </pc:spChg>
        <pc:spChg chg="mod">
          <ac:chgData name="Hagerupsen, Lilli" userId="90b082a3-0d80-4208-b719-0b352cbe46fa" providerId="ADAL" clId="{CC7D70A6-5C0A-4575-B590-17700F115E92}" dt="2026-09-10T09:02:27.980" v="14152" actId="14100"/>
          <ac:spMkLst>
            <pc:docMk/>
            <pc:sldMk cId="4046811113" sldId="3521"/>
            <ac:spMk id="16" creationId="{00000000-0000-0000-0000-000000000000}"/>
          </ac:spMkLst>
        </pc:spChg>
        <pc:spChg chg="mod">
          <ac:chgData name="Hagerupsen, Lilli" userId="90b082a3-0d80-4208-b719-0b352cbe46fa" providerId="ADAL" clId="{CC7D70A6-5C0A-4575-B590-17700F115E92}" dt="2026-09-10T09:02:35.987" v="14154" actId="14100"/>
          <ac:spMkLst>
            <pc:docMk/>
            <pc:sldMk cId="4046811113" sldId="3521"/>
            <ac:spMk id="17" creationId="{00000000-0000-0000-0000-000000000000}"/>
          </ac:spMkLst>
        </pc:spChg>
        <pc:spChg chg="mod">
          <ac:chgData name="Hagerupsen, Lilli" userId="90b082a3-0d80-4208-b719-0b352cbe46fa" providerId="ADAL" clId="{CC7D70A6-5C0A-4575-B590-17700F115E92}" dt="2026-09-10T09:03:00.534" v="14187" actId="20577"/>
          <ac:spMkLst>
            <pc:docMk/>
            <pc:sldMk cId="4046811113" sldId="3521"/>
            <ac:spMk id="20" creationId="{00000000-0000-0000-0000-000000000000}"/>
          </ac:spMkLst>
        </pc:spChg>
      </pc:sldChg>
      <pc:sldChg chg="addSp delSp modSp add mod setBg modAnim modShow">
        <pc:chgData name="Hagerupsen, Lilli" userId="90b082a3-0d80-4208-b719-0b352cbe46fa" providerId="ADAL" clId="{CC7D70A6-5C0A-4575-B590-17700F115E92}" dt="2026-09-03T16:00:07.917" v="11871" actId="729"/>
        <pc:sldMkLst>
          <pc:docMk/>
          <pc:sldMk cId="205903899" sldId="3525"/>
        </pc:sldMkLst>
      </pc:sldChg>
      <pc:sldChg chg="addSp delSp modSp add mod ord modAnim">
        <pc:chgData name="Hagerupsen, Lilli" userId="90b082a3-0d80-4208-b719-0b352cbe46fa" providerId="ADAL" clId="{CC7D70A6-5C0A-4575-B590-17700F115E92}" dt="2026-09-10T09:00:08.351" v="14096" actId="22"/>
        <pc:sldMkLst>
          <pc:docMk/>
          <pc:sldMk cId="1683219100" sldId="3526"/>
        </pc:sldMkLst>
        <pc:spChg chg="add mod">
          <ac:chgData name="Hagerupsen, Lilli" userId="90b082a3-0d80-4208-b719-0b352cbe46fa" providerId="ADAL" clId="{CC7D70A6-5C0A-4575-B590-17700F115E92}" dt="2026-09-04T09:27:34.635" v="12100" actId="255"/>
          <ac:spMkLst>
            <pc:docMk/>
            <pc:sldMk cId="1683219100" sldId="3526"/>
            <ac:spMk id="23" creationId="{5FA81E0F-A206-E207-FFA5-91635F3AD5CD}"/>
          </ac:spMkLst>
        </pc:spChg>
        <pc:picChg chg="add">
          <ac:chgData name="Hagerupsen, Lilli" userId="90b082a3-0d80-4208-b719-0b352cbe46fa" providerId="ADAL" clId="{CC7D70A6-5C0A-4575-B590-17700F115E92}" dt="2026-09-10T09:00:08.351" v="14096" actId="22"/>
          <ac:picMkLst>
            <pc:docMk/>
            <pc:sldMk cId="1683219100" sldId="3526"/>
            <ac:picMk id="3" creationId="{8CCC804C-AFD8-8418-7F01-492A59393506}"/>
          </ac:picMkLst>
        </pc:picChg>
        <pc:picChg chg="add">
          <ac:chgData name="Hagerupsen, Lilli" userId="90b082a3-0d80-4208-b719-0b352cbe46fa" providerId="ADAL" clId="{CC7D70A6-5C0A-4575-B590-17700F115E92}" dt="2026-09-10T09:00:08.351" v="14096" actId="22"/>
          <ac:picMkLst>
            <pc:docMk/>
            <pc:sldMk cId="1683219100" sldId="3526"/>
            <ac:picMk id="8" creationId="{6B017A5B-B5AE-863D-1DD6-AED748A90F32}"/>
          </ac:picMkLst>
        </pc:picChg>
      </pc:sldChg>
      <pc:sldChg chg="addSp modSp add mod ord modNotesTx">
        <pc:chgData name="Hagerupsen, Lilli" userId="90b082a3-0d80-4208-b719-0b352cbe46fa" providerId="ADAL" clId="{CC7D70A6-5C0A-4575-B590-17700F115E92}" dt="2026-09-04T14:05:58.591" v="13268" actId="20577"/>
        <pc:sldMkLst>
          <pc:docMk/>
          <pc:sldMk cId="2077075830" sldId="3529"/>
        </pc:sldMkLst>
        <pc:spChg chg="add">
          <ac:chgData name="Hagerupsen, Lilli" userId="90b082a3-0d80-4208-b719-0b352cbe46fa" providerId="ADAL" clId="{CC7D70A6-5C0A-4575-B590-17700F115E92}" dt="2026-09-04T14:03:40.437" v="12595" actId="22"/>
          <ac:spMkLst>
            <pc:docMk/>
            <pc:sldMk cId="2077075830" sldId="3529"/>
            <ac:spMk id="4" creationId="{EA9FF122-8640-63A7-8C31-E655A3E8AF40}"/>
          </ac:spMkLst>
        </pc:spChg>
      </pc:sldChg>
      <pc:sldChg chg="addSp delSp modSp add mod modAnim">
        <pc:chgData name="Hagerupsen, Lilli" userId="90b082a3-0d80-4208-b719-0b352cbe46fa" providerId="ADAL" clId="{CC7D70A6-5C0A-4575-B590-17700F115E92}" dt="2026-09-04T09:35:41.582" v="12114"/>
        <pc:sldMkLst>
          <pc:docMk/>
          <pc:sldMk cId="2115421511" sldId="3530"/>
        </pc:sldMkLst>
        <pc:spChg chg="add mod">
          <ac:chgData name="Hagerupsen, Lilli" userId="90b082a3-0d80-4208-b719-0b352cbe46fa" providerId="ADAL" clId="{CC7D70A6-5C0A-4575-B590-17700F115E92}" dt="2026-09-03T14:14:25.368" v="9451" actId="255"/>
          <ac:spMkLst>
            <pc:docMk/>
            <pc:sldMk cId="2115421511" sldId="3530"/>
            <ac:spMk id="9" creationId="{13D4E242-FAFF-09F8-5FC9-081A97997AB2}"/>
          </ac:spMkLst>
        </pc:spChg>
        <pc:spChg chg="add mod">
          <ac:chgData name="Hagerupsen, Lilli" userId="90b082a3-0d80-4208-b719-0b352cbe46fa" providerId="ADAL" clId="{CC7D70A6-5C0A-4575-B590-17700F115E92}" dt="2026-09-03T14:14:38.136" v="9454" actId="1076"/>
          <ac:spMkLst>
            <pc:docMk/>
            <pc:sldMk cId="2115421511" sldId="3530"/>
            <ac:spMk id="11" creationId="{F8012E2D-9BBF-E1A6-BDB4-701E6FCB473F}"/>
          </ac:spMkLst>
        </pc:spChg>
        <pc:spChg chg="add mod">
          <ac:chgData name="Hagerupsen, Lilli" userId="90b082a3-0d80-4208-b719-0b352cbe46fa" providerId="ADAL" clId="{CC7D70A6-5C0A-4575-B590-17700F115E92}" dt="2026-09-03T14:14:25.368" v="9451" actId="255"/>
          <ac:spMkLst>
            <pc:docMk/>
            <pc:sldMk cId="2115421511" sldId="3530"/>
            <ac:spMk id="17" creationId="{6817884E-38DA-2063-75EB-3C7F5C5213EF}"/>
          </ac:spMkLst>
        </pc:spChg>
        <pc:spChg chg="add mod">
          <ac:chgData name="Hagerupsen, Lilli" userId="90b082a3-0d80-4208-b719-0b352cbe46fa" providerId="ADAL" clId="{CC7D70A6-5C0A-4575-B590-17700F115E92}" dt="2026-09-03T14:14:34.781" v="9452" actId="1076"/>
          <ac:spMkLst>
            <pc:docMk/>
            <pc:sldMk cId="2115421511" sldId="3530"/>
            <ac:spMk id="19" creationId="{ECF47029-DB39-938A-CF6D-833D7664C53E}"/>
          </ac:spMkLst>
        </pc:spChg>
        <pc:spChg chg="add mod">
          <ac:chgData name="Hagerupsen, Lilli" userId="90b082a3-0d80-4208-b719-0b352cbe46fa" providerId="ADAL" clId="{CC7D70A6-5C0A-4575-B590-17700F115E92}" dt="2026-09-03T14:14:25.368" v="9451" actId="255"/>
          <ac:spMkLst>
            <pc:docMk/>
            <pc:sldMk cId="2115421511" sldId="3530"/>
            <ac:spMk id="23" creationId="{21138E22-727A-8F22-3DB8-87CCDB2479C0}"/>
          </ac:spMkLst>
        </pc:spChg>
        <pc:spChg chg="add mod">
          <ac:chgData name="Hagerupsen, Lilli" userId="90b082a3-0d80-4208-b719-0b352cbe46fa" providerId="ADAL" clId="{CC7D70A6-5C0A-4575-B590-17700F115E92}" dt="2026-09-03T14:14:25.368" v="9451" actId="255"/>
          <ac:spMkLst>
            <pc:docMk/>
            <pc:sldMk cId="2115421511" sldId="3530"/>
            <ac:spMk id="25" creationId="{473E60A7-11CE-B2D6-0F7E-F6372B678701}"/>
          </ac:spMkLst>
        </pc:spChg>
        <pc:spChg chg="add mod">
          <ac:chgData name="Hagerupsen, Lilli" userId="90b082a3-0d80-4208-b719-0b352cbe46fa" providerId="ADAL" clId="{CC7D70A6-5C0A-4575-B590-17700F115E92}" dt="2026-09-03T14:14:42.367" v="9472" actId="1036"/>
          <ac:spMkLst>
            <pc:docMk/>
            <pc:sldMk cId="2115421511" sldId="3530"/>
            <ac:spMk id="27" creationId="{7FAC1457-8C26-1386-D2EC-91403BDD3B68}"/>
          </ac:spMkLst>
        </pc:spChg>
        <pc:spChg chg="add mod">
          <ac:chgData name="Hagerupsen, Lilli" userId="90b082a3-0d80-4208-b719-0b352cbe46fa" providerId="ADAL" clId="{CC7D70A6-5C0A-4575-B590-17700F115E92}" dt="2026-09-03T14:14:25.368" v="9451" actId="255"/>
          <ac:spMkLst>
            <pc:docMk/>
            <pc:sldMk cId="2115421511" sldId="3530"/>
            <ac:spMk id="33" creationId="{D179242D-DE65-363D-3AED-5D5ED02A9C85}"/>
          </ac:spMkLst>
        </pc:spChg>
        <pc:spChg chg="add mod">
          <ac:chgData name="Hagerupsen, Lilli" userId="90b082a3-0d80-4208-b719-0b352cbe46fa" providerId="ADAL" clId="{CC7D70A6-5C0A-4575-B590-17700F115E92}" dt="2026-09-03T16:03:30.860" v="11893" actId="20577"/>
          <ac:spMkLst>
            <pc:docMk/>
            <pc:sldMk cId="2115421511" sldId="3530"/>
            <ac:spMk id="37" creationId="{32A70733-C425-0A69-910B-B31CB54466E5}"/>
          </ac:spMkLst>
        </pc:spChg>
        <pc:spChg chg="add mod">
          <ac:chgData name="Hagerupsen, Lilli" userId="90b082a3-0d80-4208-b719-0b352cbe46fa" providerId="ADAL" clId="{CC7D70A6-5C0A-4575-B590-17700F115E92}" dt="2026-09-03T14:14:25.368" v="9451" actId="255"/>
          <ac:spMkLst>
            <pc:docMk/>
            <pc:sldMk cId="2115421511" sldId="3530"/>
            <ac:spMk id="41" creationId="{1CB54572-BE0F-E078-642B-DDB881B798A6}"/>
          </ac:spMkLst>
        </pc:spChg>
        <pc:spChg chg="mod">
          <ac:chgData name="Hagerupsen, Lilli" userId="90b082a3-0d80-4208-b719-0b352cbe46fa" providerId="ADAL" clId="{CC7D70A6-5C0A-4575-B590-17700F115E92}" dt="2026-09-03T14:14:13.519" v="9448" actId="27636"/>
          <ac:spMkLst>
            <pc:docMk/>
            <pc:sldMk cId="2115421511" sldId="3530"/>
            <ac:spMk id="43" creationId="{6A2EF12C-EA9D-E5E1-371B-B0C3228D917C}"/>
          </ac:spMkLst>
        </pc:spChg>
        <pc:spChg chg="add mod">
          <ac:chgData name="Hagerupsen, Lilli" userId="90b082a3-0d80-4208-b719-0b352cbe46fa" providerId="ADAL" clId="{CC7D70A6-5C0A-4575-B590-17700F115E92}" dt="2026-09-03T14:14:25.368" v="9451" actId="255"/>
          <ac:spMkLst>
            <pc:docMk/>
            <pc:sldMk cId="2115421511" sldId="3530"/>
            <ac:spMk id="53" creationId="{7466093C-484A-E6B7-334F-C1B843AB097D}"/>
          </ac:spMkLst>
        </pc:spChg>
        <pc:spChg chg="add mod">
          <ac:chgData name="Hagerupsen, Lilli" userId="90b082a3-0d80-4208-b719-0b352cbe46fa" providerId="ADAL" clId="{CC7D70A6-5C0A-4575-B590-17700F115E92}" dt="2026-09-03T14:14:25.368" v="9451" actId="255"/>
          <ac:spMkLst>
            <pc:docMk/>
            <pc:sldMk cId="2115421511" sldId="3530"/>
            <ac:spMk id="55" creationId="{2213D2F3-AC3D-7E69-27E5-53328B6DC022}"/>
          </ac:spMkLst>
        </pc:spChg>
      </pc:sldChg>
      <pc:sldChg chg="addSp delSp modSp add mod ord modAnim modNotesTx">
        <pc:chgData name="Hagerupsen, Lilli" userId="90b082a3-0d80-4208-b719-0b352cbe46fa" providerId="ADAL" clId="{CC7D70A6-5C0A-4575-B590-17700F115E92}" dt="2026-09-10T09:03:59.278" v="14191"/>
        <pc:sldMkLst>
          <pc:docMk/>
          <pc:sldMk cId="2703544026" sldId="3533"/>
        </pc:sldMkLst>
        <pc:spChg chg="add mod">
          <ac:chgData name="Hagerupsen, Lilli" userId="90b082a3-0d80-4208-b719-0b352cbe46fa" providerId="ADAL" clId="{CC7D70A6-5C0A-4575-B590-17700F115E92}" dt="2026-09-10T09:03:59.278" v="14191"/>
          <ac:spMkLst>
            <pc:docMk/>
            <pc:sldMk cId="2703544026" sldId="3533"/>
            <ac:spMk id="8" creationId="{B8AD9104-4A4B-5CA3-0E14-52D7D1B6C994}"/>
          </ac:spMkLst>
        </pc:spChg>
        <pc:spChg chg="add mod">
          <ac:chgData name="Hagerupsen, Lilli" userId="90b082a3-0d80-4208-b719-0b352cbe46fa" providerId="ADAL" clId="{CC7D70A6-5C0A-4575-B590-17700F115E92}" dt="2026-09-04T09:31:19.817" v="12110" actId="20577"/>
          <ac:spMkLst>
            <pc:docMk/>
            <pc:sldMk cId="2703544026" sldId="3533"/>
            <ac:spMk id="13" creationId="{0ECA7DC1-352B-28CF-F359-D2EF772E05AA}"/>
          </ac:spMkLst>
        </pc:spChg>
      </pc:sldChg>
      <pc:sldChg chg="addSp delSp modSp add mod ord modAnim modShow modNotesTx">
        <pc:chgData name="Hagerupsen, Lilli" userId="90b082a3-0d80-4208-b719-0b352cbe46fa" providerId="ADAL" clId="{CC7D70A6-5C0A-4575-B590-17700F115E92}" dt="2026-09-10T09:08:14.213" v="14565" actId="14100"/>
        <pc:sldMkLst>
          <pc:docMk/>
          <pc:sldMk cId="3196345830" sldId="3534"/>
        </pc:sldMkLst>
        <pc:spChg chg="add mod">
          <ac:chgData name="Hagerupsen, Lilli" userId="90b082a3-0d80-4208-b719-0b352cbe46fa" providerId="ADAL" clId="{CC7D70A6-5C0A-4575-B590-17700F115E92}" dt="2026-09-10T09:05:40.847" v="14429" actId="1076"/>
          <ac:spMkLst>
            <pc:docMk/>
            <pc:sldMk cId="3196345830" sldId="3534"/>
            <ac:spMk id="2" creationId="{5D1ABD3B-346A-47A2-CB34-BACF84FA5938}"/>
          </ac:spMkLst>
        </pc:spChg>
        <pc:spChg chg="mod">
          <ac:chgData name="Hagerupsen, Lilli" userId="90b082a3-0d80-4208-b719-0b352cbe46fa" providerId="ADAL" clId="{CC7D70A6-5C0A-4575-B590-17700F115E92}" dt="2026-09-10T09:03:46.520" v="14190" actId="20577"/>
          <ac:spMkLst>
            <pc:docMk/>
            <pc:sldMk cId="3196345830" sldId="3534"/>
            <ac:spMk id="4" creationId="{753AA93F-F8CC-BD5F-A091-2469C1F4A423}"/>
          </ac:spMkLst>
        </pc:spChg>
        <pc:spChg chg="add mod">
          <ac:chgData name="Hagerupsen, Lilli" userId="90b082a3-0d80-4208-b719-0b352cbe46fa" providerId="ADAL" clId="{CC7D70A6-5C0A-4575-B590-17700F115E92}" dt="2026-09-10T09:05:46.060" v="14430" actId="1076"/>
          <ac:spMkLst>
            <pc:docMk/>
            <pc:sldMk cId="3196345830" sldId="3534"/>
            <ac:spMk id="8" creationId="{F73C0BAB-16EC-B828-0AFD-FE787EC9ADC1}"/>
          </ac:spMkLst>
        </pc:spChg>
        <pc:spChg chg="add mod">
          <ac:chgData name="Hagerupsen, Lilli" userId="90b082a3-0d80-4208-b719-0b352cbe46fa" providerId="ADAL" clId="{CC7D70A6-5C0A-4575-B590-17700F115E92}" dt="2026-09-10T09:08:14.213" v="14565" actId="14100"/>
          <ac:spMkLst>
            <pc:docMk/>
            <pc:sldMk cId="3196345830" sldId="3534"/>
            <ac:spMk id="11" creationId="{A7A1DA6A-93C1-ABB5-3974-AECFA021CC92}"/>
          </ac:spMkLst>
        </pc:spChg>
        <pc:picChg chg="add mod">
          <ac:chgData name="Hagerupsen, Lilli" userId="90b082a3-0d80-4208-b719-0b352cbe46fa" providerId="ADAL" clId="{CC7D70A6-5C0A-4575-B590-17700F115E92}" dt="2026-09-10T09:06:56.452" v="14536" actId="1076"/>
          <ac:picMkLst>
            <pc:docMk/>
            <pc:sldMk cId="3196345830" sldId="3534"/>
            <ac:picMk id="9" creationId="{230BAFEF-B4B2-BE75-59D4-84FAF67959EC}"/>
          </ac:picMkLst>
        </pc:picChg>
      </pc:sldChg>
      <pc:sldChg chg="addSp delSp modSp add mod ord modNotesTx">
        <pc:chgData name="Hagerupsen, Lilli" userId="90b082a3-0d80-4208-b719-0b352cbe46fa" providerId="ADAL" clId="{CC7D70A6-5C0A-4575-B590-17700F115E92}" dt="2026-09-03T15:41:40.730" v="11812" actId="20577"/>
        <pc:sldMkLst>
          <pc:docMk/>
          <pc:sldMk cId="3729211550" sldId="3535"/>
        </pc:sldMkLst>
        <pc:spChg chg="add mod">
          <ac:chgData name="Hagerupsen, Lilli" userId="90b082a3-0d80-4208-b719-0b352cbe46fa" providerId="ADAL" clId="{CC7D70A6-5C0A-4575-B590-17700F115E92}" dt="2026-09-03T15:41:40.730" v="11812" actId="20577"/>
          <ac:spMkLst>
            <pc:docMk/>
            <pc:sldMk cId="3729211550" sldId="3535"/>
            <ac:spMk id="8" creationId="{F9425479-FFF4-B744-6399-CB3021EE9037}"/>
          </ac:spMkLst>
        </pc:spChg>
        <pc:picChg chg="add mod">
          <ac:chgData name="Hagerupsen, Lilli" userId="90b082a3-0d80-4208-b719-0b352cbe46fa" providerId="ADAL" clId="{CC7D70A6-5C0A-4575-B590-17700F115E92}" dt="2026-09-03T15:41:30.475" v="11805" actId="1076"/>
          <ac:picMkLst>
            <pc:docMk/>
            <pc:sldMk cId="3729211550" sldId="3535"/>
            <ac:picMk id="6" creationId="{EBA02964-8C4E-6154-D751-9693E84A282B}"/>
          </ac:picMkLst>
        </pc:picChg>
      </pc:sldChg>
      <pc:sldChg chg="addSp delSp modSp add mod ord delAnim modAnim">
        <pc:chgData name="Hagerupsen, Lilli" userId="90b082a3-0d80-4208-b719-0b352cbe46fa" providerId="ADAL" clId="{CC7D70A6-5C0A-4575-B590-17700F115E92}" dt="2026-09-03T15:56:50.380" v="11867"/>
        <pc:sldMkLst>
          <pc:docMk/>
          <pc:sldMk cId="962342908" sldId="3536"/>
        </pc:sldMkLst>
        <pc:spChg chg="add mod">
          <ac:chgData name="Hagerupsen, Lilli" userId="90b082a3-0d80-4208-b719-0b352cbe46fa" providerId="ADAL" clId="{CC7D70A6-5C0A-4575-B590-17700F115E92}" dt="2026-09-03T15:37:02.561" v="11495" actId="1076"/>
          <ac:spMkLst>
            <pc:docMk/>
            <pc:sldMk cId="962342908" sldId="3536"/>
            <ac:spMk id="28" creationId="{53FA1D59-A2AA-A539-0703-C1E57A9CD6CA}"/>
          </ac:spMkLst>
        </pc:spChg>
      </pc:sldChg>
      <pc:sldChg chg="addSp delSp modSp add mod ord">
        <pc:chgData name="Hagerupsen, Lilli" userId="90b082a3-0d80-4208-b719-0b352cbe46fa" providerId="ADAL" clId="{CC7D70A6-5C0A-4575-B590-17700F115E92}" dt="2026-09-10T09:01:50.250" v="14133" actId="20577"/>
        <pc:sldMkLst>
          <pc:docMk/>
          <pc:sldMk cId="837350789" sldId="3537"/>
        </pc:sldMkLst>
        <pc:spChg chg="add mod">
          <ac:chgData name="Hagerupsen, Lilli" userId="90b082a3-0d80-4208-b719-0b352cbe46fa" providerId="ADAL" clId="{CC7D70A6-5C0A-4575-B590-17700F115E92}" dt="2026-09-03T15:12:13.647" v="11284" actId="20577"/>
          <ac:spMkLst>
            <pc:docMk/>
            <pc:sldMk cId="837350789" sldId="3537"/>
            <ac:spMk id="2" creationId="{A0A3425A-65BA-E40C-AEDB-6C19496CFECA}"/>
          </ac:spMkLst>
        </pc:spChg>
        <pc:spChg chg="add">
          <ac:chgData name="Hagerupsen, Lilli" userId="90b082a3-0d80-4208-b719-0b352cbe46fa" providerId="ADAL" clId="{CC7D70A6-5C0A-4575-B590-17700F115E92}" dt="2026-09-10T09:01:36.911" v="14107" actId="22"/>
          <ac:spMkLst>
            <pc:docMk/>
            <pc:sldMk cId="837350789" sldId="3537"/>
            <ac:spMk id="9" creationId="{6AD48BF7-CD11-134A-5BDB-30DD8107E55B}"/>
          </ac:spMkLst>
        </pc:spChg>
        <pc:spChg chg="add">
          <ac:chgData name="Hagerupsen, Lilli" userId="90b082a3-0d80-4208-b719-0b352cbe46fa" providerId="ADAL" clId="{CC7D70A6-5C0A-4575-B590-17700F115E92}" dt="2026-09-10T09:01:36.911" v="14107" actId="22"/>
          <ac:spMkLst>
            <pc:docMk/>
            <pc:sldMk cId="837350789" sldId="3537"/>
            <ac:spMk id="12" creationId="{3AC31989-142B-145D-E5D8-DB591D11726C}"/>
          </ac:spMkLst>
        </pc:spChg>
        <pc:spChg chg="mod">
          <ac:chgData name="Hagerupsen, Lilli" userId="90b082a3-0d80-4208-b719-0b352cbe46fa" providerId="ADAL" clId="{CC7D70A6-5C0A-4575-B590-17700F115E92}" dt="2026-09-10T09:01:50.250" v="14133" actId="20577"/>
          <ac:spMkLst>
            <pc:docMk/>
            <pc:sldMk cId="837350789" sldId="3537"/>
            <ac:spMk id="21" creationId="{60302C80-30F3-2B24-49B7-6F48CF59F7A8}"/>
          </ac:spMkLst>
        </pc:spChg>
      </pc:sldChg>
      <pc:sldChg chg="addSp delSp modSp add mod modAnim modShow">
        <pc:chgData name="Hagerupsen, Lilli" userId="90b082a3-0d80-4208-b719-0b352cbe46fa" providerId="ADAL" clId="{CC7D70A6-5C0A-4575-B590-17700F115E92}" dt="2026-09-04T14:00:56.873" v="12379" actId="34476"/>
        <pc:sldMkLst>
          <pc:docMk/>
          <pc:sldMk cId="601184657" sldId="3538"/>
        </pc:sldMkLst>
      </pc:sldChg>
      <pc:sldChg chg="addSp delSp modSp add mod ord">
        <pc:chgData name="Hagerupsen, Lilli" userId="90b082a3-0d80-4208-b719-0b352cbe46fa" providerId="ADAL" clId="{CC7D70A6-5C0A-4575-B590-17700F115E92}" dt="2026-09-10T09:16:12.808" v="14875" actId="20577"/>
        <pc:sldMkLst>
          <pc:docMk/>
          <pc:sldMk cId="3405348057" sldId="3539"/>
        </pc:sldMkLst>
        <pc:spChg chg="mod">
          <ac:chgData name="Hagerupsen, Lilli" userId="90b082a3-0d80-4208-b719-0b352cbe46fa" providerId="ADAL" clId="{CC7D70A6-5C0A-4575-B590-17700F115E92}" dt="2026-09-04T14:14:53.284" v="14012" actId="20577"/>
          <ac:spMkLst>
            <pc:docMk/>
            <pc:sldMk cId="3405348057" sldId="3539"/>
            <ac:spMk id="3" creationId="{5F568FAF-2C4E-F7B1-C0D0-26936D718716}"/>
          </ac:spMkLst>
        </pc:spChg>
        <pc:spChg chg="add mod">
          <ac:chgData name="Hagerupsen, Lilli" userId="90b082a3-0d80-4208-b719-0b352cbe46fa" providerId="ADAL" clId="{CC7D70A6-5C0A-4575-B590-17700F115E92}" dt="2026-09-10T09:16:12.808" v="14875" actId="20577"/>
          <ac:spMkLst>
            <pc:docMk/>
            <pc:sldMk cId="3405348057" sldId="3539"/>
            <ac:spMk id="5" creationId="{C356239E-FE42-5F26-0570-74E4A665A5B4}"/>
          </ac:spMkLst>
        </pc:spChg>
        <pc:spChg chg="add">
          <ac:chgData name="Hagerupsen, Lilli" userId="90b082a3-0d80-4208-b719-0b352cbe46fa" providerId="ADAL" clId="{CC7D70A6-5C0A-4575-B590-17700F115E92}" dt="2026-09-04T14:14:24.338" v="13998" actId="22"/>
          <ac:spMkLst>
            <pc:docMk/>
            <pc:sldMk cId="3405348057" sldId="3539"/>
            <ac:spMk id="14" creationId="{40CDE46F-36FA-885F-3DD2-8E6448EF936D}"/>
          </ac:spMkLst>
        </pc:spChg>
        <pc:picChg chg="add mod">
          <ac:chgData name="Hagerupsen, Lilli" userId="90b082a3-0d80-4208-b719-0b352cbe46fa" providerId="ADAL" clId="{CC7D70A6-5C0A-4575-B590-17700F115E92}" dt="2026-09-04T14:14:47.288" v="14002" actId="1076"/>
          <ac:picMkLst>
            <pc:docMk/>
            <pc:sldMk cId="3405348057" sldId="3539"/>
            <ac:picMk id="11" creationId="{5807CE52-9661-704E-A8C0-01FD2BE5F77D}"/>
          </ac:picMkLst>
        </pc:picChg>
      </pc:sldChg>
      <pc:sldChg chg="addSp delSp modSp add mod modAnim modShow">
        <pc:chgData name="Hagerupsen, Lilli" userId="90b082a3-0d80-4208-b719-0b352cbe46fa" providerId="ADAL" clId="{CC7D70A6-5C0A-4575-B590-17700F115E92}" dt="2026-09-10T09:02:06.256" v="14135" actId="34476"/>
        <pc:sldMkLst>
          <pc:docMk/>
          <pc:sldMk cId="3796693586" sldId="3540"/>
        </pc:sldMkLst>
        <pc:spChg chg="mod">
          <ac:chgData name="Hagerupsen, Lilli" userId="90b082a3-0d80-4208-b719-0b352cbe46fa" providerId="ADAL" clId="{CC7D70A6-5C0A-4575-B590-17700F115E92}" dt="2026-09-07T12:57:29.483" v="14073" actId="20577"/>
          <ac:spMkLst>
            <pc:docMk/>
            <pc:sldMk cId="3796693586" sldId="3540"/>
            <ac:spMk id="12" creationId="{3E14ADAC-5656-1E95-929E-35E032ED9721}"/>
          </ac:spMkLst>
        </pc:spChg>
        <pc:picChg chg="add mod">
          <ac:chgData name="Hagerupsen, Lilli" userId="90b082a3-0d80-4208-b719-0b352cbe46fa" providerId="ADAL" clId="{CC7D70A6-5C0A-4575-B590-17700F115E92}" dt="2026-09-07T12:58:13.690" v="14079" actId="14100"/>
          <ac:picMkLst>
            <pc:docMk/>
            <pc:sldMk cId="3796693586" sldId="3540"/>
            <ac:picMk id="2" creationId="{1BA4D662-5F1E-8D65-D8A0-0043CF2B60E1}"/>
          </ac:picMkLst>
        </pc:picChg>
        <pc:picChg chg="mod">
          <ac:chgData name="Hagerupsen, Lilli" userId="90b082a3-0d80-4208-b719-0b352cbe46fa" providerId="ADAL" clId="{CC7D70A6-5C0A-4575-B590-17700F115E92}" dt="2026-09-07T12:58:18.781" v="14093" actId="1038"/>
          <ac:picMkLst>
            <pc:docMk/>
            <pc:sldMk cId="3796693586" sldId="3540"/>
            <ac:picMk id="5" creationId="{362C03D6-F4FA-C6EB-A784-AC9882C8C180}"/>
          </ac:picMkLst>
        </pc:picChg>
      </pc:sldChg>
      <pc:sldChg chg="add">
        <pc:chgData name="Hagerupsen, Lilli" userId="90b082a3-0d80-4208-b719-0b352cbe46fa" providerId="ADAL" clId="{CC7D70A6-5C0A-4575-B590-17700F115E92}" dt="2026-09-10T09:00:43.783" v="14099"/>
        <pc:sldMkLst>
          <pc:docMk/>
          <pc:sldMk cId="3058112833" sldId="3541"/>
        </pc:sldMkLst>
      </pc:sldChg>
      <pc:sldChg chg="add">
        <pc:chgData name="Hagerupsen, Lilli" userId="90b082a3-0d80-4208-b719-0b352cbe46fa" providerId="ADAL" clId="{CC7D70A6-5C0A-4575-B590-17700F115E92}" dt="2026-09-10T09:00:57.046" v="14100"/>
        <pc:sldMkLst>
          <pc:docMk/>
          <pc:sldMk cId="117353114" sldId="3542"/>
        </pc:sldMkLst>
      </pc:sldChg>
      <pc:sldChg chg="add ord">
        <pc:chgData name="Hagerupsen, Lilli" userId="90b082a3-0d80-4208-b719-0b352cbe46fa" providerId="ADAL" clId="{CC7D70A6-5C0A-4575-B590-17700F115E92}" dt="2026-09-10T09:01:14.348" v="14105"/>
        <pc:sldMkLst>
          <pc:docMk/>
          <pc:sldMk cId="1174992139" sldId="3543"/>
        </pc:sldMkLst>
      </pc:sldChg>
      <pc:sldChg chg="modSp add mod ord">
        <pc:chgData name="Hagerupsen, Lilli" userId="90b082a3-0d80-4208-b719-0b352cbe46fa" providerId="ADAL" clId="{CC7D70A6-5C0A-4575-B590-17700F115E92}" dt="2026-09-10T09:09:22.479" v="14681" actId="207"/>
        <pc:sldMkLst>
          <pc:docMk/>
          <pc:sldMk cId="1232142580" sldId="3544"/>
        </pc:sldMkLst>
        <pc:spChg chg="mod">
          <ac:chgData name="Hagerupsen, Lilli" userId="90b082a3-0d80-4208-b719-0b352cbe46fa" providerId="ADAL" clId="{CC7D70A6-5C0A-4575-B590-17700F115E92}" dt="2026-09-10T09:09:22.479" v="14681" actId="207"/>
          <ac:spMkLst>
            <pc:docMk/>
            <pc:sldMk cId="1232142580" sldId="3544"/>
            <ac:spMk id="8" creationId="{F8F83C26-01D0-708F-46CE-DFBE3449AD5F}"/>
          </ac:spMkLst>
        </pc:spChg>
        <pc:spChg chg="mod">
          <ac:chgData name="Hagerupsen, Lilli" userId="90b082a3-0d80-4208-b719-0b352cbe46fa" providerId="ADAL" clId="{CC7D70A6-5C0A-4575-B590-17700F115E92}" dt="2026-09-10T09:09:12.319" v="14678" actId="1036"/>
          <ac:spMkLst>
            <pc:docMk/>
            <pc:sldMk cId="1232142580" sldId="3544"/>
            <ac:spMk id="33" creationId="{D179242D-DE65-363D-3AED-5D5ED02A9C85}"/>
          </ac:spMkLst>
        </pc:spChg>
        <pc:spChg chg="mod">
          <ac:chgData name="Hagerupsen, Lilli" userId="90b082a3-0d80-4208-b719-0b352cbe46fa" providerId="ADAL" clId="{CC7D70A6-5C0A-4575-B590-17700F115E92}" dt="2026-09-10T09:09:12.319" v="14678" actId="1036"/>
          <ac:spMkLst>
            <pc:docMk/>
            <pc:sldMk cId="1232142580" sldId="3544"/>
            <ac:spMk id="35" creationId="{FD780128-F5E2-7E8E-950C-ADE9A6549EC2}"/>
          </ac:spMkLst>
        </pc:spChg>
        <pc:spChg chg="mod">
          <ac:chgData name="Hagerupsen, Lilli" userId="90b082a3-0d80-4208-b719-0b352cbe46fa" providerId="ADAL" clId="{CC7D70A6-5C0A-4575-B590-17700F115E92}" dt="2026-09-10T09:09:12.319" v="14678" actId="1036"/>
          <ac:spMkLst>
            <pc:docMk/>
            <pc:sldMk cId="1232142580" sldId="3544"/>
            <ac:spMk id="39" creationId="{565A409B-7777-22AF-4463-236595CE079B}"/>
          </ac:spMkLst>
        </pc:spChg>
        <pc:spChg chg="mod">
          <ac:chgData name="Hagerupsen, Lilli" userId="90b082a3-0d80-4208-b719-0b352cbe46fa" providerId="ADAL" clId="{CC7D70A6-5C0A-4575-B590-17700F115E92}" dt="2026-09-10T09:09:12.319" v="14678" actId="1036"/>
          <ac:spMkLst>
            <pc:docMk/>
            <pc:sldMk cId="1232142580" sldId="3544"/>
            <ac:spMk id="41" creationId="{1CB54572-BE0F-E078-642B-DDB881B798A6}"/>
          </ac:spMkLst>
        </pc:spChg>
        <pc:spChg chg="mod">
          <ac:chgData name="Hagerupsen, Lilli" userId="90b082a3-0d80-4208-b719-0b352cbe46fa" providerId="ADAL" clId="{CC7D70A6-5C0A-4575-B590-17700F115E92}" dt="2026-09-10T09:09:12.319" v="14678" actId="1036"/>
          <ac:spMkLst>
            <pc:docMk/>
            <pc:sldMk cId="1232142580" sldId="3544"/>
            <ac:spMk id="45" creationId="{3F72F44F-4C87-A58C-7486-91D610A580DA}"/>
          </ac:spMkLst>
        </pc:spChg>
        <pc:spChg chg="mod">
          <ac:chgData name="Hagerupsen, Lilli" userId="90b082a3-0d80-4208-b719-0b352cbe46fa" providerId="ADAL" clId="{CC7D70A6-5C0A-4575-B590-17700F115E92}" dt="2026-09-10T09:09:12.319" v="14678" actId="1036"/>
          <ac:spMkLst>
            <pc:docMk/>
            <pc:sldMk cId="1232142580" sldId="3544"/>
            <ac:spMk id="47" creationId="{8AE94E9A-567F-C990-A14B-410F4787961D}"/>
          </ac:spMkLst>
        </pc:spChg>
        <pc:spChg chg="mod">
          <ac:chgData name="Hagerupsen, Lilli" userId="90b082a3-0d80-4208-b719-0b352cbe46fa" providerId="ADAL" clId="{CC7D70A6-5C0A-4575-B590-17700F115E92}" dt="2026-09-10T09:09:12.319" v="14678" actId="1036"/>
          <ac:spMkLst>
            <pc:docMk/>
            <pc:sldMk cId="1232142580" sldId="3544"/>
            <ac:spMk id="51" creationId="{857F24A1-032D-9542-E748-C20BA45F8D3C}"/>
          </ac:spMkLst>
        </pc:spChg>
        <pc:spChg chg="mod">
          <ac:chgData name="Hagerupsen, Lilli" userId="90b082a3-0d80-4208-b719-0b352cbe46fa" providerId="ADAL" clId="{CC7D70A6-5C0A-4575-B590-17700F115E92}" dt="2026-09-10T09:09:12.319" v="14678" actId="1036"/>
          <ac:spMkLst>
            <pc:docMk/>
            <pc:sldMk cId="1232142580" sldId="3544"/>
            <ac:spMk id="53" creationId="{7466093C-484A-E6B7-334F-C1B843AB097D}"/>
          </ac:spMkLst>
        </pc:spChg>
      </pc:sldChg>
      <pc:sldChg chg="add">
        <pc:chgData name="Hagerupsen, Lilli" userId="90b082a3-0d80-4208-b719-0b352cbe46fa" providerId="ADAL" clId="{CC7D70A6-5C0A-4575-B590-17700F115E92}" dt="2026-09-10T09:09:58.394" v="14683"/>
        <pc:sldMkLst>
          <pc:docMk/>
          <pc:sldMk cId="3715003972" sldId="3545"/>
        </pc:sldMkLst>
      </pc:sldChg>
      <pc:sldChg chg="add">
        <pc:chgData name="Hagerupsen, Lilli" userId="90b082a3-0d80-4208-b719-0b352cbe46fa" providerId="ADAL" clId="{CC7D70A6-5C0A-4575-B590-17700F115E92}" dt="2026-09-10T09:09:58.394" v="14683"/>
        <pc:sldMkLst>
          <pc:docMk/>
          <pc:sldMk cId="3134407138" sldId="3546"/>
        </pc:sldMkLst>
      </pc:sldChg>
      <pc:sldChg chg="addSp modSp add mod modAnim modNotesTx">
        <pc:chgData name="Hagerupsen, Lilli" userId="90b082a3-0d80-4208-b719-0b352cbe46fa" providerId="ADAL" clId="{CC7D70A6-5C0A-4575-B590-17700F115E92}" dt="2026-09-28T15:54:14.640" v="14886" actId="20577"/>
        <pc:sldMkLst>
          <pc:docMk/>
          <pc:sldMk cId="4214236511" sldId="3547"/>
        </pc:sldMkLst>
        <pc:spChg chg="add mod">
          <ac:chgData name="Hagerupsen, Lilli" userId="90b082a3-0d80-4208-b719-0b352cbe46fa" providerId="ADAL" clId="{CC7D70A6-5C0A-4575-B590-17700F115E92}" dt="2026-09-10T09:11:45.434" v="14771" actId="14100"/>
          <ac:spMkLst>
            <pc:docMk/>
            <pc:sldMk cId="4214236511" sldId="3547"/>
            <ac:spMk id="3" creationId="{034212AF-7DD6-D343-6E2E-73F72ECEBB42}"/>
          </ac:spMkLst>
        </pc:spChg>
        <pc:spChg chg="mod">
          <ac:chgData name="Hagerupsen, Lilli" userId="90b082a3-0d80-4208-b719-0b352cbe46fa" providerId="ADAL" clId="{CC7D70A6-5C0A-4575-B590-17700F115E92}" dt="2026-09-10T09:10:44.799" v="14718" actId="14100"/>
          <ac:spMkLst>
            <pc:docMk/>
            <pc:sldMk cId="4214236511" sldId="3547"/>
            <ac:spMk id="7" creationId="{6FE2BE97-12EA-32E3-1358-E297F3558613}"/>
          </ac:spMkLst>
        </pc:spChg>
        <pc:spChg chg="mod">
          <ac:chgData name="Hagerupsen, Lilli" userId="90b082a3-0d80-4208-b719-0b352cbe46fa" providerId="ADAL" clId="{CC7D70A6-5C0A-4575-B590-17700F115E92}" dt="2026-09-10T09:11:59.056" v="14773" actId="255"/>
          <ac:spMkLst>
            <pc:docMk/>
            <pc:sldMk cId="4214236511" sldId="3547"/>
            <ac:spMk id="10" creationId="{3DDE6B33-B4EB-1F27-9556-96007298618E}"/>
          </ac:spMkLst>
        </pc:spChg>
        <pc:spChg chg="mod">
          <ac:chgData name="Hagerupsen, Lilli" userId="90b082a3-0d80-4208-b719-0b352cbe46fa" providerId="ADAL" clId="{CC7D70A6-5C0A-4575-B590-17700F115E92}" dt="2026-09-10T09:12:18.907" v="14798" actId="20577"/>
          <ac:spMkLst>
            <pc:docMk/>
            <pc:sldMk cId="4214236511" sldId="3547"/>
            <ac:spMk id="12" creationId="{7A1B05F3-796C-5369-BF5F-9933AFAA74E0}"/>
          </ac:spMkLst>
        </pc:spChg>
        <pc:spChg chg="mod">
          <ac:chgData name="Hagerupsen, Lilli" userId="90b082a3-0d80-4208-b719-0b352cbe46fa" providerId="ADAL" clId="{CC7D70A6-5C0A-4575-B590-17700F115E92}" dt="2026-09-10T09:12:23.390" v="14799" actId="1076"/>
          <ac:spMkLst>
            <pc:docMk/>
            <pc:sldMk cId="4214236511" sldId="3547"/>
            <ac:spMk id="14" creationId="{95D16B2B-A0B6-05BA-2A76-418B615CB471}"/>
          </ac:spMkLst>
        </pc:spChg>
        <pc:spChg chg="mod">
          <ac:chgData name="Hagerupsen, Lilli" userId="90b082a3-0d80-4208-b719-0b352cbe46fa" providerId="ADAL" clId="{CC7D70A6-5C0A-4575-B590-17700F115E92}" dt="2026-09-10T09:11:20.597" v="14765" actId="1035"/>
          <ac:spMkLst>
            <pc:docMk/>
            <pc:sldMk cId="4214236511" sldId="3547"/>
            <ac:spMk id="16" creationId="{C8938502-8D1B-D363-705A-6642F9C00E90}"/>
          </ac:spMkLst>
        </pc:spChg>
        <pc:spChg chg="mod">
          <ac:chgData name="Hagerupsen, Lilli" userId="90b082a3-0d80-4208-b719-0b352cbe46fa" providerId="ADAL" clId="{CC7D70A6-5C0A-4575-B590-17700F115E92}" dt="2026-09-28T15:54:14.640" v="14886" actId="20577"/>
          <ac:spMkLst>
            <pc:docMk/>
            <pc:sldMk cId="4214236511" sldId="3547"/>
            <ac:spMk id="18" creationId="{8C97ECC5-7032-B11C-FE78-4822142815B8}"/>
          </ac:spMkLst>
        </pc:spChg>
        <pc:spChg chg="mod">
          <ac:chgData name="Hagerupsen, Lilli" userId="90b082a3-0d80-4208-b719-0b352cbe46fa" providerId="ADAL" clId="{CC7D70A6-5C0A-4575-B590-17700F115E92}" dt="2026-09-10T09:12:29.618" v="14800" actId="1076"/>
          <ac:spMkLst>
            <pc:docMk/>
            <pc:sldMk cId="4214236511" sldId="3547"/>
            <ac:spMk id="20" creationId="{95E7ED61-E2F2-AEC2-FF5F-271EBD4E700B}"/>
          </ac:spMkLst>
        </pc:spChg>
        <pc:spChg chg="mod">
          <ac:chgData name="Hagerupsen, Lilli" userId="90b082a3-0d80-4208-b719-0b352cbe46fa" providerId="ADAL" clId="{CC7D70A6-5C0A-4575-B590-17700F115E92}" dt="2026-09-10T09:10:51.207" v="14721" actId="14100"/>
          <ac:spMkLst>
            <pc:docMk/>
            <pc:sldMk cId="4214236511" sldId="3547"/>
            <ac:spMk id="22" creationId="{D0E8B367-35B7-8BF1-DB36-96D333AF09F4}"/>
          </ac:spMkLst>
        </pc:spChg>
        <pc:spChg chg="mod">
          <ac:chgData name="Hagerupsen, Lilli" userId="90b082a3-0d80-4208-b719-0b352cbe46fa" providerId="ADAL" clId="{CC7D70A6-5C0A-4575-B590-17700F115E92}" dt="2026-09-10T09:12:51.865" v="14805" actId="255"/>
          <ac:spMkLst>
            <pc:docMk/>
            <pc:sldMk cId="4214236511" sldId="3547"/>
            <ac:spMk id="24" creationId="{8F6D32CA-B49A-C535-DEBF-34EF97DC4980}"/>
          </ac:spMkLst>
        </pc:spChg>
        <pc:spChg chg="mod">
          <ac:chgData name="Hagerupsen, Lilli" userId="90b082a3-0d80-4208-b719-0b352cbe46fa" providerId="ADAL" clId="{CC7D70A6-5C0A-4575-B590-17700F115E92}" dt="2026-09-10T09:14:27.625" v="14845" actId="20577"/>
          <ac:spMkLst>
            <pc:docMk/>
            <pc:sldMk cId="4214236511" sldId="3547"/>
            <ac:spMk id="26" creationId="{72FD1204-6F21-1A3C-1211-ECE17D3002D2}"/>
          </ac:spMkLst>
        </pc:spChg>
        <pc:spChg chg="mod">
          <ac:chgData name="Hagerupsen, Lilli" userId="90b082a3-0d80-4208-b719-0b352cbe46fa" providerId="ADAL" clId="{CC7D70A6-5C0A-4575-B590-17700F115E92}" dt="2026-09-10T09:14:02.211" v="14832" actId="1038"/>
          <ac:spMkLst>
            <pc:docMk/>
            <pc:sldMk cId="4214236511" sldId="3547"/>
            <ac:spMk id="28" creationId="{56564F9A-AF32-3050-11C9-BE64F1C1587A}"/>
          </ac:spMkLst>
        </pc:spChg>
        <pc:spChg chg="mod">
          <ac:chgData name="Hagerupsen, Lilli" userId="90b082a3-0d80-4208-b719-0b352cbe46fa" providerId="ADAL" clId="{CC7D70A6-5C0A-4575-B590-17700F115E92}" dt="2026-09-10T09:14:07.843" v="14839" actId="1037"/>
          <ac:spMkLst>
            <pc:docMk/>
            <pc:sldMk cId="4214236511" sldId="3547"/>
            <ac:spMk id="30" creationId="{CCE836F9-A404-4C19-7C23-EAD0ACBA5AE5}"/>
          </ac:spMkLst>
        </pc:spChg>
        <pc:graphicFrameChg chg="mod modGraphic">
          <ac:chgData name="Hagerupsen, Lilli" userId="90b082a3-0d80-4208-b719-0b352cbe46fa" providerId="ADAL" clId="{CC7D70A6-5C0A-4575-B590-17700F115E92}" dt="2026-09-10T09:12:58.994" v="14807" actId="14100"/>
          <ac:graphicFrameMkLst>
            <pc:docMk/>
            <pc:sldMk cId="4214236511" sldId="3547"/>
            <ac:graphicFrameMk id="4" creationId="{0B29BC79-4E92-3DE8-B1D3-268FD9059520}"/>
          </ac:graphicFrameMkLst>
        </pc:graphicFrameChg>
      </pc:sldChg>
      <pc:sldMasterChg chg="delSldLayout">
        <pc:chgData name="Hagerupsen, Lilli" userId="90b082a3-0d80-4208-b719-0b352cbe46fa" providerId="ADAL" clId="{CC7D70A6-5C0A-4575-B590-17700F115E92}" dt="2026-09-04T14:14:18.368" v="13997" actId="47"/>
        <pc:sldMasterMkLst>
          <pc:docMk/>
          <pc:sldMasterMk cId="2460954070" sldId="2147483660"/>
        </pc:sldMasterMkLst>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9330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2 min</a:t>
            </a:r>
            <a:br>
              <a:rPr lang="en-GB" dirty="0"/>
            </a:br>
            <a:r>
              <a:rPr lang="en-GB" dirty="0"/>
              <a:t>Ask delegates to offer some examples of ADHD strengths or support areas they see in the setting</a:t>
            </a:r>
            <a:br>
              <a:rPr lang="en-GB" dirty="0"/>
            </a:br>
            <a:r>
              <a:rPr lang="en-GB" dirty="0"/>
              <a:t>Ask delegates to offer some examples of ADHD challenges or support areas they see in the setting</a:t>
            </a:r>
            <a:br>
              <a:rPr lang="en-GB" dirty="0"/>
            </a:br>
            <a:r>
              <a:rPr lang="en-GB" dirty="0"/>
              <a:t>Share that students may or may not have a good self awareness of their own strengths and challenges and </a:t>
            </a:r>
          </a:p>
        </p:txBody>
      </p:sp>
    </p:spTree>
    <p:extLst>
      <p:ext uri="{BB962C8B-B14F-4D97-AF65-F5344CB8AC3E}">
        <p14:creationId xmlns:p14="http://schemas.microsoft.com/office/powerpoint/2010/main" val="3925680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0" dirty="0">
                <a:latin typeface="Arial" panose="020B0604020202020204" pitchFamily="34" charset="0"/>
                <a:ea typeface="Times New Roman" panose="02020603050405020304" pitchFamily="18" charset="0"/>
                <a:cs typeface="Arial" panose="020B0604020202020204" pitchFamily="34" charset="0"/>
              </a:rPr>
              <a:t>5m</a:t>
            </a:r>
            <a:br>
              <a:rPr lang="en-GB" sz="1200" b="1" kern="0" dirty="0">
                <a:latin typeface="Arial" panose="020B0604020202020204" pitchFamily="34" charset="0"/>
                <a:ea typeface="Times New Roman" panose="02020603050405020304" pitchFamily="18" charset="0"/>
                <a:cs typeface="Arial" panose="020B0604020202020204" pitchFamily="34" charset="0"/>
              </a:rPr>
            </a:br>
            <a:r>
              <a:rPr lang="en-GB" sz="1200" b="1" kern="0" dirty="0">
                <a:latin typeface="Arial" panose="020B0604020202020204" pitchFamily="34" charset="0"/>
                <a:ea typeface="Times New Roman" panose="02020603050405020304" pitchFamily="18" charset="0"/>
                <a:cs typeface="Arial" panose="020B0604020202020204" pitchFamily="34" charset="0"/>
              </a:rPr>
              <a:t>Hyperactivity – External </a:t>
            </a:r>
            <a:r>
              <a:rPr lang="en-GB" sz="1200" b="1" i="1" u="sng" kern="0" dirty="0">
                <a:latin typeface="Arial" panose="020B0604020202020204" pitchFamily="34" charset="0"/>
                <a:ea typeface="Times New Roman" panose="02020603050405020304" pitchFamily="18" charset="0"/>
                <a:cs typeface="Arial" panose="020B0604020202020204" pitchFamily="34" charset="0"/>
              </a:rPr>
              <a:t>and</a:t>
            </a:r>
            <a:r>
              <a:rPr lang="en-GB" sz="1200" b="1" kern="0" dirty="0">
                <a:latin typeface="Arial" panose="020B0604020202020204" pitchFamily="34" charset="0"/>
                <a:ea typeface="Times New Roman" panose="02020603050405020304" pitchFamily="18" charset="0"/>
                <a:cs typeface="Arial" panose="020B0604020202020204" pitchFamily="34" charset="0"/>
              </a:rPr>
              <a:t> Internal</a:t>
            </a:r>
          </a:p>
          <a:p>
            <a:endParaRPr lang="en-GB" sz="1200" b="1" kern="0" dirty="0">
              <a:latin typeface="Arial" panose="020B0604020202020204" pitchFamily="34" charset="0"/>
              <a:ea typeface="Times New Roman" panose="02020603050405020304" pitchFamily="18" charset="0"/>
              <a:cs typeface="Arial" panose="020B0604020202020204" pitchFamily="34" charset="0"/>
            </a:endParaRPr>
          </a:p>
          <a:p>
            <a:r>
              <a:rPr lang="en-GB" sz="1200" kern="0" dirty="0">
                <a:latin typeface="Arial" panose="020B0604020202020204" pitchFamily="34" charset="0"/>
                <a:ea typeface="Times New Roman" panose="02020603050405020304" pitchFamily="18" charset="0"/>
                <a:cs typeface="Arial" panose="020B0604020202020204" pitchFamily="34" charset="0"/>
              </a:rPr>
              <a:t>Hyperactivity is linked to greater variability and speed of thought. </a:t>
            </a:r>
          </a:p>
          <a:p>
            <a:r>
              <a:rPr lang="en-GB" sz="1200" kern="0" dirty="0">
                <a:latin typeface="Arial" panose="020B0604020202020204" pitchFamily="34" charset="0"/>
                <a:ea typeface="Times New Roman" panose="02020603050405020304" pitchFamily="18" charset="0"/>
                <a:cs typeface="Arial" panose="020B0604020202020204" pitchFamily="34" charset="0"/>
              </a:rPr>
              <a:t>A large 2025 study in </a:t>
            </a:r>
            <a:r>
              <a:rPr lang="en-GB" sz="1200" i="1" kern="0" dirty="0">
                <a:latin typeface="Arial" panose="020B0604020202020204" pitchFamily="34" charset="0"/>
                <a:ea typeface="Times New Roman" panose="02020603050405020304" pitchFamily="18" charset="0"/>
                <a:cs typeface="Arial" panose="020B0604020202020204" pitchFamily="34" charset="0"/>
              </a:rPr>
              <a:t>Scientific Reports </a:t>
            </a:r>
            <a:r>
              <a:rPr lang="en-GB" sz="1200" kern="0" dirty="0">
                <a:latin typeface="Arial" panose="020B0604020202020204" pitchFamily="34" charset="0"/>
                <a:ea typeface="Times New Roman" panose="02020603050405020304" pitchFamily="18" charset="0"/>
                <a:cs typeface="Arial" panose="020B0604020202020204" pitchFamily="34" charset="0"/>
              </a:rPr>
              <a:t>found that </a:t>
            </a:r>
            <a:r>
              <a:rPr lang="en-GB" sz="1200" u="sng" kern="0" dirty="0">
                <a:latin typeface="Arial" panose="020B0604020202020204" pitchFamily="34" charset="0"/>
                <a:ea typeface="Times New Roman" panose="02020603050405020304" pitchFamily="18" charset="0"/>
                <a:cs typeface="Arial" panose="020B0604020202020204" pitchFamily="34" charset="0"/>
              </a:rPr>
              <a:t>hyperactive</a:t>
            </a:r>
            <a:r>
              <a:rPr lang="en-GB" sz="1200" kern="0" dirty="0">
                <a:latin typeface="Arial" panose="020B0604020202020204" pitchFamily="34" charset="0"/>
                <a:ea typeface="Times New Roman" panose="02020603050405020304" pitchFamily="18" charset="0"/>
                <a:cs typeface="Arial" panose="020B0604020202020204" pitchFamily="34" charset="0"/>
              </a:rPr>
              <a:t> ADHD traits (not </a:t>
            </a:r>
            <a:r>
              <a:rPr lang="en-GB" sz="1200" u="sng" kern="0" dirty="0">
                <a:latin typeface="Arial" panose="020B0604020202020204" pitchFamily="34" charset="0"/>
                <a:ea typeface="Times New Roman" panose="02020603050405020304" pitchFamily="18" charset="0"/>
                <a:cs typeface="Arial" panose="020B0604020202020204" pitchFamily="34" charset="0"/>
              </a:rPr>
              <a:t>inattentive</a:t>
            </a:r>
            <a:r>
              <a:rPr lang="en-GB" sz="1200" kern="0" dirty="0">
                <a:latin typeface="Arial" panose="020B0604020202020204" pitchFamily="34" charset="0"/>
                <a:ea typeface="Times New Roman" panose="02020603050405020304" pitchFamily="18" charset="0"/>
                <a:cs typeface="Arial" panose="020B0604020202020204" pitchFamily="34" charset="0"/>
              </a:rPr>
              <a:t> traits) were associated with:</a:t>
            </a:r>
          </a:p>
          <a:p>
            <a:pPr marL="342900" indent="-342900">
              <a:buFont typeface="Arial" panose="020B0604020202020204" pitchFamily="34" charset="0"/>
              <a:buChar char="•"/>
            </a:pPr>
            <a:r>
              <a:rPr lang="en-GB" sz="1200" kern="0" dirty="0">
                <a:latin typeface="Arial" panose="020B0604020202020204" pitchFamily="34" charset="0"/>
                <a:ea typeface="Times New Roman" panose="02020603050405020304" pitchFamily="18" charset="0"/>
                <a:cs typeface="Arial" panose="020B0604020202020204" pitchFamily="34" charset="0"/>
              </a:rPr>
              <a:t>Rapidly shifting thoughts</a:t>
            </a:r>
          </a:p>
          <a:p>
            <a:pPr marL="342900" indent="-342900">
              <a:buFont typeface="Arial" panose="020B0604020202020204" pitchFamily="34" charset="0"/>
              <a:buChar char="•"/>
            </a:pPr>
            <a:r>
              <a:rPr lang="en-GB" sz="1200" kern="0" dirty="0">
                <a:latin typeface="Arial" panose="020B0604020202020204" pitchFamily="34" charset="0"/>
                <a:ea typeface="Times New Roman" panose="02020603050405020304" pitchFamily="18" charset="0"/>
                <a:cs typeface="Arial" panose="020B0604020202020204" pitchFamily="34" charset="0"/>
              </a:rPr>
              <a:t>Increasing variability in thought content</a:t>
            </a:r>
          </a:p>
          <a:p>
            <a:pPr marL="342900" indent="-342900">
              <a:buFont typeface="Arial" panose="020B0604020202020204" pitchFamily="34" charset="0"/>
              <a:buChar char="•"/>
            </a:pPr>
            <a:r>
              <a:rPr lang="en-GB" sz="1200" kern="0" dirty="0">
                <a:latin typeface="Arial" panose="020B0604020202020204" pitchFamily="34" charset="0"/>
                <a:ea typeface="Times New Roman" panose="02020603050405020304" pitchFamily="18" charset="0"/>
                <a:cs typeface="Arial" panose="020B0604020202020204" pitchFamily="34" charset="0"/>
              </a:rPr>
              <a:t>A ‘freely moving mind’ especially in low structure situations.</a:t>
            </a:r>
          </a:p>
          <a:p>
            <a:pPr marL="342900" indent="-342900">
              <a:buFont typeface="Arial" panose="020B0604020202020204" pitchFamily="34" charset="0"/>
              <a:buChar char="•"/>
            </a:pPr>
            <a:endParaRPr lang="en-GB" sz="1200" kern="0" dirty="0">
              <a:latin typeface="Arial" panose="020B0604020202020204" pitchFamily="34" charset="0"/>
              <a:ea typeface="Times New Roman" panose="02020603050405020304" pitchFamily="18" charset="0"/>
              <a:cs typeface="Arial" panose="020B0604020202020204" pitchFamily="34" charset="0"/>
            </a:endParaRPr>
          </a:p>
          <a:p>
            <a:r>
              <a:rPr lang="en-GB" sz="1200" dirty="0">
                <a:solidFill>
                  <a:srgbClr val="424242"/>
                </a:solidFill>
                <a:latin typeface="Arial" panose="020B0604020202020204" pitchFamily="34" charset="0"/>
                <a:cs typeface="Arial" panose="020B0604020202020204" pitchFamily="34" charset="0"/>
              </a:rPr>
              <a:t>Both hyperactivity and inattention are differences in </a:t>
            </a:r>
            <a:r>
              <a:rPr lang="en-GB" sz="1200" i="1" dirty="0">
                <a:solidFill>
                  <a:srgbClr val="424242"/>
                </a:solidFill>
                <a:latin typeface="Arial" panose="020B0604020202020204" pitchFamily="34" charset="0"/>
                <a:cs typeface="Arial" panose="020B0604020202020204" pitchFamily="34" charset="0"/>
              </a:rPr>
              <a:t>attention regulation</a:t>
            </a:r>
            <a:r>
              <a:rPr lang="en-GB" sz="1200" dirty="0">
                <a:solidFill>
                  <a:srgbClr val="424242"/>
                </a:solidFill>
                <a:latin typeface="Arial" panose="020B0604020202020204" pitchFamily="34" charset="0"/>
                <a:cs typeface="Arial" panose="020B0604020202020204" pitchFamily="34" charset="0"/>
              </a:rPr>
              <a:t>, not effort, motivation, or intelligence.</a:t>
            </a:r>
            <a:endParaRPr lang="en-GB" sz="1200" kern="0" dirty="0">
              <a:latin typeface="Arial" panose="020B0604020202020204" pitchFamily="34" charset="0"/>
              <a:ea typeface="Times New Roman" panose="02020603050405020304" pitchFamily="18" charset="0"/>
              <a:cs typeface="Arial" panose="020B0604020202020204" pitchFamily="34" charset="0"/>
            </a:endParaRPr>
          </a:p>
          <a:p>
            <a:r>
              <a:rPr lang="en-GB" sz="1200" dirty="0">
                <a:solidFill>
                  <a:srgbClr val="424242"/>
                </a:solidFill>
                <a:latin typeface="Arial" panose="020B0604020202020204" pitchFamily="34" charset="0"/>
                <a:cs typeface="Arial" panose="020B0604020202020204" pitchFamily="34" charset="0"/>
              </a:rPr>
              <a:t>Hyperactivity is often a </a:t>
            </a:r>
            <a:r>
              <a:rPr lang="en-GB" sz="1200" i="1" dirty="0">
                <a:solidFill>
                  <a:srgbClr val="424242"/>
                </a:solidFill>
                <a:latin typeface="Arial" panose="020B0604020202020204" pitchFamily="34" charset="0"/>
                <a:cs typeface="Arial" panose="020B0604020202020204" pitchFamily="34" charset="0"/>
              </a:rPr>
              <a:t>mind that won’t slow down</a:t>
            </a:r>
            <a:r>
              <a:rPr lang="en-GB" sz="1200" dirty="0">
                <a:solidFill>
                  <a:srgbClr val="424242"/>
                </a:solidFill>
                <a:latin typeface="Arial" panose="020B0604020202020204" pitchFamily="34" charset="0"/>
                <a:cs typeface="Arial" panose="020B0604020202020204" pitchFamily="34" charset="0"/>
              </a:rPr>
              <a:t>; inattention is often a </a:t>
            </a:r>
            <a:r>
              <a:rPr lang="en-GB" sz="1200" i="1" dirty="0">
                <a:solidFill>
                  <a:srgbClr val="424242"/>
                </a:solidFill>
                <a:latin typeface="Arial" panose="020B0604020202020204" pitchFamily="34" charset="0"/>
                <a:cs typeface="Arial" panose="020B0604020202020204" pitchFamily="34" charset="0"/>
              </a:rPr>
              <a:t>mind that won’t stay with one thing</a:t>
            </a:r>
            <a:endParaRPr lang="en-GB" sz="1200" kern="0" dirty="0">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FCA5FB93-DFB3-488F-A347-7CDAE6EE8014}" type="slidenum">
              <a:rPr lang="en-GB" smtClean="0"/>
              <a:t>5</a:t>
            </a:fld>
            <a:endParaRPr lang="en-GB"/>
          </a:p>
        </p:txBody>
      </p:sp>
    </p:spTree>
    <p:extLst>
      <p:ext uri="{BB962C8B-B14F-4D97-AF65-F5344CB8AC3E}">
        <p14:creationId xmlns:p14="http://schemas.microsoft.com/office/powerpoint/2010/main" val="16835194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B8AF7-7DE8-1693-5866-EFF31F012C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E22BB5-233B-0E28-4456-52A1E498EC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6E1105-13C6-DA11-D92A-7FB42910AB00}"/>
              </a:ext>
            </a:extLst>
          </p:cNvPr>
          <p:cNvSpPr>
            <a:spLocks noGrp="1"/>
          </p:cNvSpPr>
          <p:nvPr>
            <p:ph type="body" idx="1"/>
          </p:nvPr>
        </p:nvSpPr>
        <p:spPr/>
        <p:txBody>
          <a:bodyPr/>
          <a:lstStyle/>
          <a:p>
            <a:r>
              <a:rPr lang="en-GB" dirty="0"/>
              <a:t>2 min</a:t>
            </a:r>
          </a:p>
        </p:txBody>
      </p:sp>
      <p:sp>
        <p:nvSpPr>
          <p:cNvPr id="4" name="Slide Number Placeholder 3">
            <a:extLst>
              <a:ext uri="{FF2B5EF4-FFF2-40B4-BE49-F238E27FC236}">
                <a16:creationId xmlns:a16="http://schemas.microsoft.com/office/drawing/2014/main" id="{DFC51A41-25AF-8A0D-1D9C-A38B084E40BD}"/>
              </a:ext>
            </a:extLst>
          </p:cNvPr>
          <p:cNvSpPr>
            <a:spLocks noGrp="1"/>
          </p:cNvSpPr>
          <p:nvPr>
            <p:ph type="sldNum" sz="quarter" idx="5"/>
          </p:nvPr>
        </p:nvSpPr>
        <p:spPr/>
        <p:txBody>
          <a:bodyPr/>
          <a:lstStyle/>
          <a:p>
            <a:fld id="{FCA5FB93-DFB3-488F-A347-7CDAE6EE8014}" type="slidenum">
              <a:rPr lang="en-GB" smtClean="0"/>
              <a:t>7</a:t>
            </a:fld>
            <a:endParaRPr lang="en-GB"/>
          </a:p>
        </p:txBody>
      </p:sp>
    </p:spTree>
    <p:extLst>
      <p:ext uri="{BB962C8B-B14F-4D97-AF65-F5344CB8AC3E}">
        <p14:creationId xmlns:p14="http://schemas.microsoft.com/office/powerpoint/2010/main" val="3771298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Share with delegates that different lenses impact how professionals and individuals understand and support ADHD. </a:t>
            </a:r>
            <a:br>
              <a:rPr lang="en-GB" dirty="0"/>
            </a:br>
            <a:br>
              <a:rPr lang="en-GB" dirty="0"/>
            </a:br>
            <a:r>
              <a:rPr lang="en-GB" dirty="0"/>
              <a:t>Clinical: for assessment and diagnosis: patterns must be persistent, developmentally different, and seen across settings. Diagnosis considered co-occurring needs. May use a medical model for disability or deficit-focused language. May focus on medication treatment options. Not all clinical staff use deficit-focused framing anymore (things are changing) – but this is still in the DSM-5 (diagnostic and statistical manual of mental disorders 5</a:t>
            </a:r>
            <a:r>
              <a:rPr lang="en-GB" baseline="30000" dirty="0"/>
              <a:t>th</a:t>
            </a:r>
            <a:r>
              <a:rPr lang="en-GB" dirty="0"/>
              <a:t> ed)</a:t>
            </a:r>
          </a:p>
          <a:p>
            <a:endParaRPr lang="en-GB" dirty="0"/>
          </a:p>
          <a:p>
            <a:r>
              <a:rPr lang="en-GB" dirty="0" err="1"/>
              <a:t>Psycological</a:t>
            </a:r>
            <a:r>
              <a:rPr lang="en-GB" dirty="0"/>
              <a:t> lens: focus on executive functioning challenges such as working memory, planning, task switching etc. and impact of cognitive load. Attention and emotional regulation is relevant. </a:t>
            </a:r>
          </a:p>
          <a:p>
            <a:endParaRPr lang="en-GB" dirty="0"/>
          </a:p>
          <a:p>
            <a:r>
              <a:rPr lang="en-GB" dirty="0"/>
              <a:t>Education/schools lens: Presentation can vary by lesson, adult, time of day etc. Important to try to reduce cognitive load and sense of threat with routines, instructions and visual prompts. Focus on co-regulation. Focus on inclusive environments and adjustments. </a:t>
            </a:r>
            <a:br>
              <a:rPr lang="en-GB" dirty="0"/>
            </a:br>
            <a:br>
              <a:rPr lang="en-GB" dirty="0"/>
            </a:br>
            <a:endParaRPr lang="en-GB" dirty="0"/>
          </a:p>
        </p:txBody>
      </p:sp>
    </p:spTree>
    <p:extLst>
      <p:ext uri="{BB962C8B-B14F-4D97-AF65-F5344CB8AC3E}">
        <p14:creationId xmlns:p14="http://schemas.microsoft.com/office/powerpoint/2010/main" val="1933253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Ask delegates to think about what could be causing anxiety in young people at school. Delegate could discuss how this anxiety might be impacting behaviour and presentation in schools.</a:t>
            </a:r>
          </a:p>
        </p:txBody>
      </p:sp>
    </p:spTree>
    <p:extLst>
      <p:ext uri="{BB962C8B-B14F-4D97-AF65-F5344CB8AC3E}">
        <p14:creationId xmlns:p14="http://schemas.microsoft.com/office/powerpoint/2010/main" val="35932413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sz="1200" b="0" i="0" kern="1200" dirty="0">
                <a:solidFill>
                  <a:schemeClr val="tx1"/>
                </a:solidFill>
                <a:effectLst/>
                <a:latin typeface="+mn-lt"/>
                <a:ea typeface="+mn-ea"/>
                <a:cs typeface="+mn-cs"/>
              </a:rPr>
              <a:t>Yerkes and Dodson hypothesized that as arousal increases, the ability to form a habit or perform a task well also increases. It gives you sufficient motivation.</a:t>
            </a:r>
          </a:p>
          <a:p>
            <a:r>
              <a:rPr lang="en-GB" sz="1200" b="0" i="0" kern="1200" dirty="0">
                <a:solidFill>
                  <a:schemeClr val="tx1"/>
                </a:solidFill>
                <a:effectLst/>
                <a:latin typeface="+mn-lt"/>
                <a:ea typeface="+mn-ea"/>
                <a:cs typeface="+mn-cs"/>
              </a:rPr>
              <a:t>But that works only up to a certain point, known as the optimal level. As arousal surpasses that point, your performance begins to deteriorate. You’re too stressed and anxious to do your best.</a:t>
            </a:r>
          </a:p>
          <a:p>
            <a:r>
              <a:rPr lang="en-GB" sz="1200" b="0" i="0" kern="1200" dirty="0">
                <a:solidFill>
                  <a:schemeClr val="tx1"/>
                </a:solidFill>
                <a:effectLst/>
                <a:latin typeface="+mn-lt"/>
                <a:ea typeface="+mn-ea"/>
                <a:cs typeface="+mn-cs"/>
              </a:rPr>
              <a:t>So, what’s the optimal amount of arousal? That depends on the task and the individual.</a:t>
            </a:r>
          </a:p>
          <a:p>
            <a:r>
              <a:rPr lang="en-GB" dirty="0"/>
              <a:t>A small amount of stress can be helpful for motivation and interest, but this can tip over optimal performance very easily for neurodivergent young people. ADHD individuals may already be experiencing significant increased attention and interest and their arousal may be more sensitive.</a:t>
            </a:r>
          </a:p>
        </p:txBody>
      </p:sp>
    </p:spTree>
    <p:extLst>
      <p:ext uri="{BB962C8B-B14F-4D97-AF65-F5344CB8AC3E}">
        <p14:creationId xmlns:p14="http://schemas.microsoft.com/office/powerpoint/2010/main" val="829353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Note that students may experience anxiety about lots of things, they might also be experiencing anxiety directly related to having and navigating the work with ADHD. </a:t>
            </a:r>
          </a:p>
        </p:txBody>
      </p:sp>
    </p:spTree>
    <p:extLst>
      <p:ext uri="{BB962C8B-B14F-4D97-AF65-F5344CB8AC3E}">
        <p14:creationId xmlns:p14="http://schemas.microsoft.com/office/powerpoint/2010/main" val="15549830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10 min</a:t>
            </a:r>
          </a:p>
          <a:p>
            <a:r>
              <a:rPr lang="en-GB" dirty="0"/>
              <a:t>Go through each strategy briefly </a:t>
            </a:r>
          </a:p>
        </p:txBody>
      </p:sp>
    </p:spTree>
    <p:extLst>
      <p:ext uri="{BB962C8B-B14F-4D97-AF65-F5344CB8AC3E}">
        <p14:creationId xmlns:p14="http://schemas.microsoft.com/office/powerpoint/2010/main" val="436460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FCA5FB93-DFB3-488F-A347-7CDAE6EE8014}" type="slidenum">
              <a:rPr lang="en-GB"/>
              <a:t>18</a:t>
            </a:fld>
            <a:endParaRPr lang="en-GB"/>
          </a:p>
        </p:txBody>
      </p:sp>
    </p:spTree>
    <p:extLst>
      <p:ext uri="{BB962C8B-B14F-4D97-AF65-F5344CB8AC3E}">
        <p14:creationId xmlns:p14="http://schemas.microsoft.com/office/powerpoint/2010/main" val="2229585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Neurodivergent people can be hypervigilant to how others perceive them</a:t>
            </a:r>
          </a:p>
          <a:p>
            <a:r>
              <a:rPr lang="en-GB"/>
              <a:t>This can involves having to analyse others body language and rapidly categorise them into a safe or unsafe person </a:t>
            </a:r>
            <a:r>
              <a:rPr lang="en-GB" err="1"/>
              <a:t>ie</a:t>
            </a:r>
            <a:r>
              <a:rPr lang="en-GB"/>
              <a:t> are they going to judge me/do I have to "behave normally"</a:t>
            </a:r>
          </a:p>
          <a:p>
            <a:endParaRPr lang="en-GB"/>
          </a:p>
        </p:txBody>
      </p:sp>
      <p:sp>
        <p:nvSpPr>
          <p:cNvPr id="4" name="Slide Number Placeholder 3"/>
          <p:cNvSpPr>
            <a:spLocks noGrp="1"/>
          </p:cNvSpPr>
          <p:nvPr>
            <p:ph type="sldNum" sz="quarter" idx="5"/>
          </p:nvPr>
        </p:nvSpPr>
        <p:spPr/>
        <p:txBody>
          <a:bodyPr/>
          <a:lstStyle/>
          <a:p>
            <a:fld id="{8650A7DA-C8EB-4334-82D7-4253ECB59771}" type="slidenum">
              <a:rPr lang="en-GB" smtClean="0"/>
              <a:t>19</a:t>
            </a:fld>
            <a:endParaRPr lang="en-GB"/>
          </a:p>
        </p:txBody>
      </p:sp>
    </p:spTree>
    <p:extLst>
      <p:ext uri="{BB962C8B-B14F-4D97-AF65-F5344CB8AC3E}">
        <p14:creationId xmlns:p14="http://schemas.microsoft.com/office/powerpoint/2010/main" val="40501902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lain" startAt="2"/>
            </a:pPr>
            <a:r>
              <a:rPr lang="en-GB" dirty="0"/>
              <a:t>Min</a:t>
            </a:r>
          </a:p>
          <a:p>
            <a:pPr marL="0" indent="0">
              <a:buNone/>
            </a:pPr>
            <a:r>
              <a:rPr lang="en-GB" dirty="0"/>
              <a:t>Neurodivergent people can be hypervigilant to how others perceive them</a:t>
            </a:r>
          </a:p>
          <a:p>
            <a:r>
              <a:rPr lang="en-GB" dirty="0"/>
              <a:t>This can involves having to analyse others body language and rapidly categorise them into a safe or unsafe person </a:t>
            </a:r>
            <a:r>
              <a:rPr lang="en-GB" dirty="0" err="1"/>
              <a:t>ie</a:t>
            </a:r>
            <a:r>
              <a:rPr lang="en-GB" dirty="0"/>
              <a:t> are they going to judge me/do I have to "behave normally"</a:t>
            </a:r>
          </a:p>
          <a:p>
            <a:endParaRPr lang="en-GB" dirty="0"/>
          </a:p>
        </p:txBody>
      </p:sp>
      <p:sp>
        <p:nvSpPr>
          <p:cNvPr id="4" name="Slide Number Placeholder 3"/>
          <p:cNvSpPr>
            <a:spLocks noGrp="1"/>
          </p:cNvSpPr>
          <p:nvPr>
            <p:ph type="sldNum" sz="quarter" idx="5"/>
          </p:nvPr>
        </p:nvSpPr>
        <p:spPr/>
        <p:txBody>
          <a:bodyPr/>
          <a:lstStyle/>
          <a:p>
            <a:fld id="{8650A7DA-C8EB-4334-82D7-4253ECB59771}" type="slidenum">
              <a:rPr lang="en-GB" smtClean="0"/>
              <a:t>20</a:t>
            </a:fld>
            <a:endParaRPr lang="en-GB"/>
          </a:p>
        </p:txBody>
      </p:sp>
    </p:spTree>
    <p:extLst>
      <p:ext uri="{BB962C8B-B14F-4D97-AF65-F5344CB8AC3E}">
        <p14:creationId xmlns:p14="http://schemas.microsoft.com/office/powerpoint/2010/main" val="40501902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4 min </a:t>
            </a:r>
          </a:p>
          <a:p>
            <a:r>
              <a:rPr lang="en-GB" dirty="0"/>
              <a:t>Ask delegates to think about examples of how a NT might make adaptations to situations</a:t>
            </a:r>
          </a:p>
          <a:p>
            <a:r>
              <a:rPr lang="en-GB" dirty="0"/>
              <a:t>and of ND masking, noticing similarities and differences, sorting the statements into one column or another</a:t>
            </a:r>
          </a:p>
        </p:txBody>
      </p:sp>
    </p:spTree>
    <p:extLst>
      <p:ext uri="{BB962C8B-B14F-4D97-AF65-F5344CB8AC3E}">
        <p14:creationId xmlns:p14="http://schemas.microsoft.com/office/powerpoint/2010/main" val="25880739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2EE71-9A18-7A54-DF38-D2335BA066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06826E-B792-D860-09E4-FB1FF5E34F01}"/>
              </a:ext>
            </a:extLst>
          </p:cNvPr>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6FADA9BE-7BEE-076D-6ECA-73DA6DA4D7A2}"/>
              </a:ext>
            </a:extLst>
          </p:cNvPr>
          <p:cNvSpPr>
            <a:spLocks noGrp="1"/>
          </p:cNvSpPr>
          <p:nvPr>
            <p:ph type="body" idx="1"/>
          </p:nvPr>
        </p:nvSpPr>
        <p:spPr>
          <a:xfrm>
            <a:off x="685800" y="4400550"/>
            <a:ext cx="5486400" cy="3600450"/>
          </a:xfrm>
          <a:prstGeom prst="rect">
            <a:avLst/>
          </a:prstGeom>
        </p:spPr>
        <p:txBody>
          <a:bodyPr/>
          <a:lstStyle/>
          <a:p>
            <a:r>
              <a:rPr lang="en-GB" dirty="0"/>
              <a:t>10 min </a:t>
            </a:r>
          </a:p>
          <a:p>
            <a:r>
              <a:rPr lang="en-GB" dirty="0"/>
              <a:t>Go through the answers to highlight similarities and differences – highlight that neurodivergent masking can cause distress, exhaustion and prolonged anxiety due to its’ intensity</a:t>
            </a:r>
          </a:p>
          <a:p>
            <a:r>
              <a:rPr lang="en-GB" dirty="0"/>
              <a:t>Note that number 6 is in both and this is a generalisation, some NT masking can be highly necessary or distressing but is often not to the degree or as prolonged</a:t>
            </a:r>
          </a:p>
        </p:txBody>
      </p:sp>
    </p:spTree>
    <p:extLst>
      <p:ext uri="{BB962C8B-B14F-4D97-AF65-F5344CB8AC3E}">
        <p14:creationId xmlns:p14="http://schemas.microsoft.com/office/powerpoint/2010/main" val="1066176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Note that masking helps </a:t>
            </a:r>
            <a:r>
              <a:rPr lang="en-GB" dirty="0" err="1"/>
              <a:t>indviduals</a:t>
            </a:r>
            <a:r>
              <a:rPr lang="en-GB" dirty="0"/>
              <a:t> feel safer in their environment – we might want them to feel safe to unmask, but we need to create environments where they feel that way.</a:t>
            </a:r>
          </a:p>
          <a:p>
            <a:r>
              <a:rPr lang="en-GB" dirty="0"/>
              <a:t>In some settings young people are masking considerably, but things fall a part at home where consequences of the extra energy expenditure is felt – this does not mean ‘everything is fine’ just because it ‘appears fine’. We can investigate where the individual is masking considerably or create breaks to lighten the cognitive load.</a:t>
            </a:r>
          </a:p>
        </p:txBody>
      </p:sp>
    </p:spTree>
    <p:extLst>
      <p:ext uri="{BB962C8B-B14F-4D97-AF65-F5344CB8AC3E}">
        <p14:creationId xmlns:p14="http://schemas.microsoft.com/office/powerpoint/2010/main" val="3795059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EBC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sv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video" Target="https://www.youtube.com/embed/jM3azhiOy5E?start=24&amp;feature=oembed" TargetMode="Externa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pn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www.southampton.gov.uk/schools-learning/send-local-offer/professionals/sensory-support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2.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2.pn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video" Target="https://www.youtube.com/embed/3be9I7mErSY?feature=oembed" TargetMode="Externa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09771-D369-5F5A-3AA6-01F82E0EF6CD}"/>
            </a:ext>
          </a:extLst>
        </p:cNvPr>
        <p:cNvGrpSpPr/>
        <p:nvPr/>
      </p:nvGrpSpPr>
      <p:grpSpPr>
        <a:xfrm>
          <a:off x="0" y="0"/>
          <a:ext cx="0" cy="0"/>
          <a:chOff x="0" y="0"/>
          <a:chExt cx="0" cy="0"/>
        </a:xfrm>
      </p:grpSpPr>
      <p:pic>
        <p:nvPicPr>
          <p:cNvPr id="6" name="Picture 5" descr="A group of cartoon characters&#10;&#10;AI-generated content may be incorrect.">
            <a:extLst>
              <a:ext uri="{FF2B5EF4-FFF2-40B4-BE49-F238E27FC236}">
                <a16:creationId xmlns:a16="http://schemas.microsoft.com/office/drawing/2014/main" id="{F5D14010-6B03-0B16-EF26-01873EE1968E}"/>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804" b="89951" l="7054" r="89903">
                        <a14:foregroundMark x1="24205" y1="62500" x2="24205" y2="62500"/>
                        <a14:foregroundMark x1="25450" y1="71078" x2="25450" y2="71078"/>
                        <a14:foregroundMark x1="21162" y1="74265" x2="21162" y2="74265"/>
                        <a14:foregroundMark x1="18534" y1="65196" x2="18534" y2="65196"/>
                        <a14:foregroundMark x1="16736" y1="66422" x2="16736" y2="66422"/>
                        <a14:foregroundMark x1="23375" y1="60049" x2="23375" y2="60049"/>
                        <a14:foregroundMark x1="23098" y1="53676" x2="23098" y2="53676"/>
                        <a14:foregroundMark x1="22130" y1="49265" x2="22822" y2="64461"/>
                        <a14:foregroundMark x1="21162" y1="75000" x2="21162" y2="74265"/>
                        <a14:foregroundMark x1="21162" y1="74265" x2="22960" y2="64216"/>
                        <a14:foregroundMark x1="31812" y1="81618" x2="32089" y2="65196"/>
                        <a14:foregroundMark x1="35961" y1="79167" x2="35408" y2="67892"/>
                        <a14:foregroundMark x1="39696" y1="65931" x2="41770" y2="58088"/>
                        <a14:foregroundMark x1="41217" y1="58088" x2="41355" y2="64951"/>
                        <a14:foregroundMark x1="45090" y1="68627" x2="47441" y2="58824"/>
                        <a14:foregroundMark x1="47441" y1="58824" x2="51867" y2="51225"/>
                        <a14:foregroundMark x1="51867" y1="51225" x2="49101" y2="70343"/>
                        <a14:foregroundMark x1="49101" y1="70343" x2="50069" y2="74265"/>
                        <a14:foregroundMark x1="25450" y1="53431" x2="25450" y2="53431"/>
                        <a14:foregroundMark x1="23513" y1="48284" x2="29046" y2="60784"/>
                        <a14:foregroundMark x1="29046" y1="60784" x2="27109" y2="59314"/>
                        <a14:foregroundMark x1="50207" y1="71814" x2="50761" y2="63725"/>
                        <a14:foregroundMark x1="48271" y1="68627" x2="48271" y2="61765"/>
                        <a14:foregroundMark x1="60581" y1="78186" x2="60996" y2="54412"/>
                        <a14:foregroundMark x1="55048" y1="68137" x2="61134" y2="63725"/>
                        <a14:foregroundMark x1="68326" y1="74510" x2="62517" y2="66667"/>
                        <a14:foregroundMark x1="73997" y1="75735" x2="74689" y2="55882"/>
                        <a14:foregroundMark x1="77317" y1="77206" x2="76902" y2="64951"/>
                        <a14:foregroundMark x1="35685" y1="61765" x2="12725" y2="58824"/>
                        <a14:foregroundMark x1="12725" y1="58824" x2="19364" y2="67892"/>
                        <a14:foregroundMark x1="19364" y1="67892" x2="39834" y2="68627"/>
                        <a14:foregroundMark x1="39834" y1="68627" x2="31120" y2="80147"/>
                        <a14:foregroundMark x1="31120" y1="80147" x2="21853" y2="79412"/>
                        <a14:foregroundMark x1="21853" y1="79412" x2="45367" y2="87010"/>
                        <a14:foregroundMark x1="45367" y1="87010" x2="47718" y2="84314"/>
                        <a14:foregroundMark x1="55187" y1="83333" x2="36653" y2="75000"/>
                        <a14:foregroundMark x1="10650" y1="58824" x2="11618" y2="77941"/>
                        <a14:foregroundMark x1="11618" y1="77941" x2="20055" y2="82598"/>
                        <a14:foregroundMark x1="20055" y1="82598" x2="22268" y2="81618"/>
                        <a14:foregroundMark x1="16459" y1="85539" x2="5394" y2="67647"/>
                        <a14:foregroundMark x1="5394" y1="67647" x2="7054" y2="55637"/>
                        <a14:foregroundMark x1="7054" y1="55637" x2="14385" y2="48039"/>
                        <a14:foregroundMark x1="14385" y1="48039" x2="24205" y2="44608"/>
                        <a14:foregroundMark x1="24205" y1="44608" x2="32365" y2="51225"/>
                        <a14:foregroundMark x1="29184" y1="53922" x2="45781" y2="45343"/>
                        <a14:foregroundMark x1="45781" y1="45343" x2="49654" y2="45588"/>
                        <a14:foregroundMark x1="46473" y1="45343" x2="59889" y2="50980"/>
                        <a14:foregroundMark x1="59889" y1="50980" x2="60166" y2="51225"/>
                        <a14:foregroundMark x1="56570" y1="79902" x2="69571" y2="83333"/>
                        <a14:foregroundMark x1="69571" y1="83333" x2="77884" y2="80755"/>
                        <a14:foregroundMark x1="78259" y1="77242" x2="78008" y2="76961"/>
                        <a14:foregroundMark x1="77317" y1="81127" x2="80636" y2="79657"/>
                        <a14:foregroundMark x1="8091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Removal>
                    </a14:imgEffect>
                  </a14:imgLayer>
                </a14:imgProps>
              </a:ext>
            </a:extLst>
          </a:blip>
          <a:srcRect l="12103" t="38744" r="17359" b="10270"/>
          <a:stretch>
            <a:fillRect/>
          </a:stretch>
        </p:blipFill>
        <p:spPr>
          <a:xfrm>
            <a:off x="742208" y="4496158"/>
            <a:ext cx="5719693" cy="2331512"/>
          </a:xfrm>
          <a:prstGeom prst="rect">
            <a:avLst/>
          </a:prstGeom>
        </p:spPr>
      </p:pic>
      <p:sp>
        <p:nvSpPr>
          <p:cNvPr id="7" name="TextBox 6">
            <a:extLst>
              <a:ext uri="{FF2B5EF4-FFF2-40B4-BE49-F238E27FC236}">
                <a16:creationId xmlns:a16="http://schemas.microsoft.com/office/drawing/2014/main" id="{82AB1540-8DA9-A5F4-59DC-BDE13DAC0637}"/>
              </a:ext>
            </a:extLst>
          </p:cNvPr>
          <p:cNvSpPr txBox="1"/>
          <p:nvPr/>
        </p:nvSpPr>
        <p:spPr>
          <a:xfrm>
            <a:off x="183609" y="191965"/>
            <a:ext cx="11879081" cy="2693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50" i="1" baseline="0" dirty="0">
                <a:latin typeface="Arial"/>
              </a:rPr>
              <a:t>Created by Southampton Neurodiversity Multidisciplinary Team </a:t>
            </a:r>
            <a:r>
              <a:rPr lang="en-GB" sz="1150" i="1" dirty="0">
                <a:latin typeface="Arial"/>
              </a:rPr>
              <a:t>(2026)</a:t>
            </a:r>
            <a:endParaRPr lang="en-GB" sz="1150" i="1" dirty="0"/>
          </a:p>
        </p:txBody>
      </p:sp>
      <p:pic>
        <p:nvPicPr>
          <p:cNvPr id="2" name="Picture 1" descr="A black background with pink text&#10;&#10;AI-generated content may be incorrect.">
            <a:extLst>
              <a:ext uri="{FF2B5EF4-FFF2-40B4-BE49-F238E27FC236}">
                <a16:creationId xmlns:a16="http://schemas.microsoft.com/office/drawing/2014/main" id="{40FE7EC8-0736-A89C-AB11-84D19A14616C}"/>
              </a:ext>
            </a:extLst>
          </p:cNvPr>
          <p:cNvPicPr>
            <a:picLocks noChangeAspect="1"/>
          </p:cNvPicPr>
          <p:nvPr/>
        </p:nvPicPr>
        <p:blipFill>
          <a:blip r:embed="rId4"/>
          <a:stretch>
            <a:fillRect/>
          </a:stretch>
        </p:blipFill>
        <p:spPr>
          <a:xfrm>
            <a:off x="8679977" y="6008070"/>
            <a:ext cx="3306720" cy="649534"/>
          </a:xfrm>
          <a:prstGeom prst="rect">
            <a:avLst/>
          </a:prstGeom>
        </p:spPr>
      </p:pic>
      <p:sp>
        <p:nvSpPr>
          <p:cNvPr id="3" name="TextBox 2">
            <a:extLst>
              <a:ext uri="{FF2B5EF4-FFF2-40B4-BE49-F238E27FC236}">
                <a16:creationId xmlns:a16="http://schemas.microsoft.com/office/drawing/2014/main" id="{C513D56D-2855-3A24-21C0-10B0FD4DEF62}"/>
              </a:ext>
            </a:extLst>
          </p:cNvPr>
          <p:cNvSpPr txBox="1"/>
          <p:nvPr/>
        </p:nvSpPr>
        <p:spPr>
          <a:xfrm>
            <a:off x="183610" y="2204430"/>
            <a:ext cx="116419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b="1" baseline="0" dirty="0">
                <a:latin typeface="Arial"/>
              </a:rPr>
              <a:t>Understanding ADHD</a:t>
            </a:r>
            <a:endParaRPr lang="en-GB" dirty="0"/>
          </a:p>
        </p:txBody>
      </p:sp>
      <p:sp>
        <p:nvSpPr>
          <p:cNvPr id="10" name="TextBox 9">
            <a:extLst>
              <a:ext uri="{FF2B5EF4-FFF2-40B4-BE49-F238E27FC236}">
                <a16:creationId xmlns:a16="http://schemas.microsoft.com/office/drawing/2014/main" id="{AEF8F5A1-47F0-AD66-85BE-B2789D368DE0}"/>
              </a:ext>
            </a:extLst>
          </p:cNvPr>
          <p:cNvSpPr txBox="1"/>
          <p:nvPr/>
        </p:nvSpPr>
        <p:spPr>
          <a:xfrm>
            <a:off x="252435" y="2877800"/>
            <a:ext cx="6100916" cy="369332"/>
          </a:xfrm>
          <a:prstGeom prst="rect">
            <a:avLst/>
          </a:prstGeom>
          <a:noFill/>
        </p:spPr>
        <p:txBody>
          <a:bodyPr wrap="square">
            <a:spAutoFit/>
          </a:bodyPr>
          <a:lstStyle/>
          <a:p>
            <a:r>
              <a:rPr lang="en-US" b="0" i="0" u="none" strike="noStrike" spc="0" dirty="0">
                <a:solidFill>
                  <a:srgbClr val="243142"/>
                </a:solidFill>
                <a:effectLst/>
                <a:latin typeface="Arial" panose="020B0604020202020204" pitchFamily="34" charset="0"/>
              </a:rPr>
              <a:t>A practical, needs-led lens for teaching staff.</a:t>
            </a:r>
            <a:r>
              <a:rPr lang="en-GB" b="0" i="0" dirty="0">
                <a:solidFill>
                  <a:srgbClr val="000000"/>
                </a:solidFill>
                <a:effectLst/>
                <a:latin typeface="Arial" panose="020B0604020202020204" pitchFamily="34" charset="0"/>
              </a:rPr>
              <a:t>​</a:t>
            </a:r>
            <a:endParaRPr lang="en-GB" dirty="0"/>
          </a:p>
        </p:txBody>
      </p:sp>
      <p:sp>
        <p:nvSpPr>
          <p:cNvPr id="5" name="TextBox 4">
            <a:extLst>
              <a:ext uri="{FF2B5EF4-FFF2-40B4-BE49-F238E27FC236}">
                <a16:creationId xmlns:a16="http://schemas.microsoft.com/office/drawing/2014/main" id="{3ADDB15F-2F7B-9CDC-7C08-0F2AEC0EEEC3}"/>
              </a:ext>
            </a:extLst>
          </p:cNvPr>
          <p:cNvSpPr txBox="1"/>
          <p:nvPr/>
        </p:nvSpPr>
        <p:spPr>
          <a:xfrm>
            <a:off x="6583644" y="1611148"/>
            <a:ext cx="4546569" cy="3247043"/>
          </a:xfrm>
          <a:prstGeom prst="rect">
            <a:avLst/>
          </a:prstGeom>
          <a:noFill/>
        </p:spPr>
        <p:txBody>
          <a:bodyPr wrap="square">
            <a:spAutoFit/>
          </a:bodyPr>
          <a:lstStyle/>
          <a:p>
            <a:pPr>
              <a:spcAft>
                <a:spcPts val="600"/>
              </a:spcAft>
            </a:pPr>
            <a:r>
              <a:rPr lang="en-GB" b="1" i="0" u="none" strike="noStrike" spc="0" dirty="0">
                <a:solidFill>
                  <a:srgbClr val="243142"/>
                </a:solidFill>
                <a:effectLst/>
                <a:latin typeface="Arial" panose="020B0604020202020204" pitchFamily="34" charset="0"/>
              </a:rPr>
              <a:t>Objectives</a:t>
            </a:r>
          </a:p>
          <a:p>
            <a:pPr marL="285750" indent="-285750">
              <a:spcAft>
                <a:spcPts val="600"/>
              </a:spcAft>
              <a:buFont typeface="Arial" panose="020B0604020202020204" pitchFamily="34" charset="0"/>
              <a:buChar char="•"/>
            </a:pPr>
            <a:r>
              <a:rPr lang="en-GB" dirty="0">
                <a:solidFill>
                  <a:srgbClr val="243142"/>
                </a:solidFill>
                <a:latin typeface="Arial" panose="020B0604020202020204" pitchFamily="34" charset="0"/>
              </a:rPr>
              <a:t>To improve understanding of ADHD</a:t>
            </a:r>
          </a:p>
          <a:p>
            <a:pPr marL="285750" indent="-285750">
              <a:spcAft>
                <a:spcPts val="600"/>
              </a:spcAft>
              <a:buFont typeface="Arial" panose="020B0604020202020204" pitchFamily="34" charset="0"/>
              <a:buChar char="•"/>
            </a:pPr>
            <a:r>
              <a:rPr lang="en-GB" dirty="0">
                <a:solidFill>
                  <a:srgbClr val="243142"/>
                </a:solidFill>
                <a:latin typeface="Arial" panose="020B0604020202020204" pitchFamily="34" charset="0"/>
              </a:rPr>
              <a:t>To better understand anxiety and threat in ADHD students</a:t>
            </a:r>
          </a:p>
          <a:p>
            <a:pPr marL="285750" indent="-285750">
              <a:spcAft>
                <a:spcPts val="600"/>
              </a:spcAft>
              <a:buFont typeface="Arial" panose="020B0604020202020204" pitchFamily="34" charset="0"/>
              <a:buChar char="•"/>
            </a:pPr>
            <a:r>
              <a:rPr lang="en-GB" dirty="0">
                <a:solidFill>
                  <a:srgbClr val="243142"/>
                </a:solidFill>
                <a:latin typeface="Arial" panose="020B0604020202020204" pitchFamily="34" charset="0"/>
              </a:rPr>
              <a:t>To better understand neurodivergent masking.</a:t>
            </a:r>
          </a:p>
          <a:p>
            <a:pPr marL="285750" indent="-285750">
              <a:spcAft>
                <a:spcPts val="600"/>
              </a:spcAft>
              <a:buFont typeface="Arial" panose="020B0604020202020204" pitchFamily="34" charset="0"/>
              <a:buChar char="•"/>
            </a:pPr>
            <a:r>
              <a:rPr lang="en-GB" dirty="0">
                <a:solidFill>
                  <a:srgbClr val="243142"/>
                </a:solidFill>
                <a:latin typeface="Arial" panose="020B0604020202020204" pitchFamily="34" charset="0"/>
              </a:rPr>
              <a:t>To apply knowledge about ADHD in your setting to reduce barriers for ADHD students. </a:t>
            </a:r>
          </a:p>
          <a:p>
            <a:pPr marL="342900" indent="-342900">
              <a:buFontTx/>
              <a:buChar char="-"/>
            </a:pPr>
            <a:endParaRPr lang="en-GB" dirty="0"/>
          </a:p>
        </p:txBody>
      </p:sp>
    </p:spTree>
    <p:extLst>
      <p:ext uri="{BB962C8B-B14F-4D97-AF65-F5344CB8AC3E}">
        <p14:creationId xmlns:p14="http://schemas.microsoft.com/office/powerpoint/2010/main" val="4261389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BF612-EE6F-9550-21F5-BEF5DE2255C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A840416-4FF5-F164-F3A3-358031089018}"/>
              </a:ext>
            </a:extLst>
          </p:cNvPr>
          <p:cNvSpPr txBox="1"/>
          <p:nvPr/>
        </p:nvSpPr>
        <p:spPr>
          <a:xfrm>
            <a:off x="269898" y="27880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Ice-breaker: ADHD myth or reality?</a:t>
            </a:r>
            <a:endParaRPr sz="3600" b="1" dirty="0">
              <a:solidFill>
                <a:srgbClr val="000000"/>
              </a:solidFill>
              <a:latin typeface="Arial"/>
            </a:endParaRPr>
          </a:p>
        </p:txBody>
      </p:sp>
      <p:pic>
        <p:nvPicPr>
          <p:cNvPr id="5" name="Picture 4" descr="A black background with pink text&#10;&#10;AI-generated content may be incorrect.">
            <a:extLst>
              <a:ext uri="{FF2B5EF4-FFF2-40B4-BE49-F238E27FC236}">
                <a16:creationId xmlns:a16="http://schemas.microsoft.com/office/drawing/2014/main" id="{2F7C48A1-90E6-2C8A-DE99-C52B2DEBDEE2}"/>
              </a:ext>
            </a:extLst>
          </p:cNvPr>
          <p:cNvPicPr>
            <a:picLocks noChangeAspect="1"/>
          </p:cNvPicPr>
          <p:nvPr/>
        </p:nvPicPr>
        <p:blipFill>
          <a:blip r:embed="rId2"/>
          <a:stretch>
            <a:fillRect/>
          </a:stretch>
        </p:blipFill>
        <p:spPr>
          <a:xfrm>
            <a:off x="8679977" y="6008070"/>
            <a:ext cx="3306720" cy="649534"/>
          </a:xfrm>
          <a:prstGeom prst="rect">
            <a:avLst/>
          </a:prstGeom>
        </p:spPr>
      </p:pic>
      <p:sp>
        <p:nvSpPr>
          <p:cNvPr id="7" name="Rectangle 6">
            <a:extLst>
              <a:ext uri="{FF2B5EF4-FFF2-40B4-BE49-F238E27FC236}">
                <a16:creationId xmlns:a16="http://schemas.microsoft.com/office/drawing/2014/main" id="{1B5E6FCE-9CA8-70C8-EEFC-CD877E327BC3}"/>
              </a:ext>
              <a:ext uri="{C183D7F6-B498-43B3-948B-1728B52AA6E4}">
                <adec:decorative xmlns:adec="http://schemas.microsoft.com/office/drawing/2017/decorative" val="1"/>
              </a:ext>
            </a:extLst>
          </p:cNvPr>
          <p:cNvSpPr/>
          <p:nvPr/>
        </p:nvSpPr>
        <p:spPr>
          <a:xfrm>
            <a:off x="329184" y="987552"/>
            <a:ext cx="214884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23" name="TextBox 22">
            <a:extLst>
              <a:ext uri="{FF2B5EF4-FFF2-40B4-BE49-F238E27FC236}">
                <a16:creationId xmlns:a16="http://schemas.microsoft.com/office/drawing/2014/main" id="{5FA81E0F-A206-E207-FFA5-91635F3AD5CD}"/>
              </a:ext>
            </a:extLst>
          </p:cNvPr>
          <p:cNvSpPr txBox="1"/>
          <p:nvPr/>
        </p:nvSpPr>
        <p:spPr>
          <a:xfrm>
            <a:off x="440674" y="1677318"/>
            <a:ext cx="6103344" cy="3970318"/>
          </a:xfrm>
          <a:prstGeom prst="rect">
            <a:avLst/>
          </a:prstGeom>
          <a:noFill/>
        </p:spPr>
        <p:txBody>
          <a:bodyPr wrap="square">
            <a:spAutoFit/>
          </a:bodyPr>
          <a:lstStyle/>
          <a:p>
            <a:pPr marL="342900" indent="-342900">
              <a:buFont typeface="+mj-lt"/>
              <a:buAutoNum type="arabicPeriod"/>
            </a:pPr>
            <a:r>
              <a:rPr lang="en-GB" b="0" dirty="0"/>
              <a:t>People with ADHD can't pay attention.</a:t>
            </a:r>
          </a:p>
          <a:p>
            <a:pPr marL="342900" indent="-342900">
              <a:buFont typeface="+mj-lt"/>
              <a:buAutoNum type="arabicPeriod"/>
            </a:pPr>
            <a:endParaRPr lang="en-GB" b="0" dirty="0"/>
          </a:p>
          <a:p>
            <a:pPr marL="342900" indent="-342900">
              <a:buFont typeface="+mj-lt"/>
              <a:buAutoNum type="arabicPeriod"/>
            </a:pPr>
            <a:endParaRPr lang="en-GB" b="0" dirty="0"/>
          </a:p>
          <a:p>
            <a:pPr marL="342900" indent="-342900">
              <a:buFont typeface="+mj-lt"/>
              <a:buAutoNum type="arabicPeriod"/>
            </a:pPr>
            <a:r>
              <a:rPr lang="en-GB" b="0" dirty="0"/>
              <a:t>ADHD affects mostly boys.</a:t>
            </a:r>
          </a:p>
          <a:p>
            <a:pPr marL="342900" indent="-342900">
              <a:buFont typeface="+mj-lt"/>
              <a:buAutoNum type="arabicPeriod"/>
            </a:pPr>
            <a:endParaRPr lang="en-GB" b="0" dirty="0"/>
          </a:p>
          <a:p>
            <a:pPr marL="342900" indent="-342900">
              <a:buFont typeface="+mj-lt"/>
              <a:buAutoNum type="arabicPeriod"/>
            </a:pPr>
            <a:endParaRPr lang="en-GB" b="0" dirty="0"/>
          </a:p>
          <a:p>
            <a:pPr marL="342900" indent="-342900">
              <a:buFont typeface="+mj-lt"/>
              <a:buAutoNum type="arabicPeriod"/>
            </a:pPr>
            <a:r>
              <a:rPr lang="en-GB" b="0" dirty="0"/>
              <a:t>Hyperfocus can be part of ADHD.</a:t>
            </a:r>
          </a:p>
          <a:p>
            <a:pPr marL="342900" indent="-342900">
              <a:buFont typeface="+mj-lt"/>
              <a:buAutoNum type="arabicPeriod"/>
            </a:pPr>
            <a:endParaRPr lang="en-GB" b="0" dirty="0"/>
          </a:p>
          <a:p>
            <a:pPr marL="342900" indent="-342900">
              <a:buFont typeface="+mj-lt"/>
              <a:buAutoNum type="arabicPeriod"/>
            </a:pPr>
            <a:endParaRPr lang="en-GB" b="0" dirty="0"/>
          </a:p>
          <a:p>
            <a:pPr marL="342900" indent="-342900">
              <a:buFont typeface="+mj-lt"/>
              <a:buAutoNum type="arabicPeriod"/>
            </a:pPr>
            <a:r>
              <a:rPr lang="en-GB" b="0" dirty="0"/>
              <a:t>ADHD can be present when there are no signs of hyperactivity.</a:t>
            </a:r>
          </a:p>
          <a:p>
            <a:pPr marL="342900" indent="-342900">
              <a:buFont typeface="+mj-lt"/>
              <a:buAutoNum type="arabicPeriod"/>
            </a:pPr>
            <a:endParaRPr lang="en-GB" b="0" dirty="0"/>
          </a:p>
          <a:p>
            <a:pPr marL="342900" indent="-342900">
              <a:buFont typeface="+mj-lt"/>
              <a:buAutoNum type="arabicPeriod"/>
            </a:pPr>
            <a:endParaRPr lang="en-GB" b="0" dirty="0"/>
          </a:p>
          <a:p>
            <a:pPr marL="342900" indent="-342900">
              <a:buFont typeface="+mj-lt"/>
              <a:buAutoNum type="arabicPeriod"/>
            </a:pPr>
            <a:r>
              <a:rPr lang="en-GB" b="0" dirty="0"/>
              <a:t>ADHD is not a neurodevelopmental condition. </a:t>
            </a:r>
          </a:p>
        </p:txBody>
      </p:sp>
      <p:sp>
        <p:nvSpPr>
          <p:cNvPr id="25" name="TextBox 24">
            <a:extLst>
              <a:ext uri="{FF2B5EF4-FFF2-40B4-BE49-F238E27FC236}">
                <a16:creationId xmlns:a16="http://schemas.microsoft.com/office/drawing/2014/main" id="{53AD98EB-8FE1-126B-599F-5982598577CE}"/>
              </a:ext>
            </a:extLst>
          </p:cNvPr>
          <p:cNvSpPr txBox="1"/>
          <p:nvPr/>
        </p:nvSpPr>
        <p:spPr>
          <a:xfrm>
            <a:off x="5628305" y="1664012"/>
            <a:ext cx="6103344" cy="4524315"/>
          </a:xfrm>
          <a:prstGeom prst="rect">
            <a:avLst/>
          </a:prstGeom>
          <a:noFill/>
        </p:spPr>
        <p:txBody>
          <a:bodyPr wrap="square">
            <a:spAutoFit/>
          </a:bodyPr>
          <a:lstStyle/>
          <a:p>
            <a:pPr marL="342900" indent="-342900">
              <a:buAutoNum type="arabicPeriod"/>
            </a:pPr>
            <a:r>
              <a:rPr lang="en-GB" sz="1800" b="0" i="1" dirty="0"/>
              <a:t>People with ADHD can pay attention but may find it harder to regulate their attention.</a:t>
            </a:r>
            <a:endParaRPr lang="en-GB" i="1" dirty="0"/>
          </a:p>
          <a:p>
            <a:pPr marL="342900" indent="-342900">
              <a:buAutoNum type="arabicPeriod"/>
            </a:pPr>
            <a:endParaRPr lang="en-GB" sz="1800" b="0" i="1" dirty="0"/>
          </a:p>
          <a:p>
            <a:pPr marL="342900" indent="-342900">
              <a:buAutoNum type="arabicPeriod"/>
            </a:pPr>
            <a:r>
              <a:rPr lang="en-GB" sz="1800" b="0" i="1" dirty="0"/>
              <a:t>ADHD affects people of all genders. Historically, boys have been identified more, but many girls were missed due to presenting differently.</a:t>
            </a:r>
          </a:p>
          <a:p>
            <a:pPr marL="342900" indent="-342900">
              <a:buAutoNum type="arabicPeriod"/>
            </a:pPr>
            <a:r>
              <a:rPr lang="en-GB" sz="1800" b="0" i="1" dirty="0"/>
              <a:t>Some people with ADHD experience hyperfocus, becoming deeply absorbed in an activity or interest</a:t>
            </a:r>
          </a:p>
          <a:p>
            <a:pPr marL="342900" indent="-342900">
              <a:buAutoNum type="arabicPeriod"/>
            </a:pPr>
            <a:endParaRPr lang="en-GB" sz="1800" b="0" i="1" dirty="0"/>
          </a:p>
          <a:p>
            <a:pPr marL="342900" indent="-342900">
              <a:buAutoNum type="arabicPeriod"/>
            </a:pPr>
            <a:r>
              <a:rPr lang="en-GB" sz="1800" b="0" i="1" dirty="0"/>
              <a:t>Some people have inattentive ADHD</a:t>
            </a:r>
            <a:r>
              <a:rPr lang="en-GB" i="1" dirty="0"/>
              <a:t> </a:t>
            </a:r>
            <a:r>
              <a:rPr lang="en-GB" sz="1800" b="0" i="1" dirty="0"/>
              <a:t>where difficulties with attention, organisation and working memory are more noticeable</a:t>
            </a:r>
          </a:p>
          <a:p>
            <a:pPr marL="342900" indent="-342900">
              <a:buAutoNum type="arabicPeriod"/>
            </a:pPr>
            <a:endParaRPr lang="en-GB" sz="1800" b="0" i="1" dirty="0"/>
          </a:p>
          <a:p>
            <a:pPr marL="342900" indent="-342900">
              <a:buAutoNum type="arabicPeriod"/>
            </a:pPr>
            <a:r>
              <a:rPr lang="en-GB" sz="1800" b="0" i="1" dirty="0"/>
              <a:t>ADHD is a neurodevelopmental condition. It is not a social construct. This means it relates to differences in how the brain develops and processes</a:t>
            </a:r>
          </a:p>
        </p:txBody>
      </p:sp>
      <p:pic>
        <p:nvPicPr>
          <p:cNvPr id="29" name="Picture 28" descr="A group of cartoon characters&#10;&#10;AI-generated content may be incorrect.">
            <a:extLst>
              <a:ext uri="{FF2B5EF4-FFF2-40B4-BE49-F238E27FC236}">
                <a16:creationId xmlns:a16="http://schemas.microsoft.com/office/drawing/2014/main" id="{3ECC9A26-81BA-808D-873E-4BF0B4D7776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804" b="89951" l="7054" r="89903">
                        <a14:foregroundMark x1="24205" y1="62500" x2="24205" y2="62500"/>
                        <a14:foregroundMark x1="25450" y1="71078" x2="25450" y2="71078"/>
                        <a14:foregroundMark x1="21162" y1="74265" x2="21162" y2="74265"/>
                        <a14:foregroundMark x1="18534" y1="65196" x2="18534" y2="65196"/>
                        <a14:foregroundMark x1="16736" y1="66422" x2="16736" y2="66422"/>
                        <a14:foregroundMark x1="23375" y1="60049" x2="23375" y2="60049"/>
                        <a14:foregroundMark x1="23098" y1="53676" x2="23098" y2="53676"/>
                        <a14:foregroundMark x1="22130" y1="49265" x2="22822" y2="64461"/>
                        <a14:foregroundMark x1="21162" y1="75000" x2="21162" y2="74265"/>
                        <a14:foregroundMark x1="21162" y1="74265" x2="22960" y2="64216"/>
                        <a14:foregroundMark x1="31812" y1="81618" x2="32089" y2="65196"/>
                        <a14:foregroundMark x1="35961" y1="79167" x2="35408" y2="67892"/>
                        <a14:foregroundMark x1="39696" y1="65931" x2="41770" y2="58088"/>
                        <a14:foregroundMark x1="41217" y1="58088" x2="41355" y2="64951"/>
                        <a14:foregroundMark x1="45090" y1="68627" x2="47441" y2="58824"/>
                        <a14:foregroundMark x1="47441" y1="58824" x2="51867" y2="51225"/>
                        <a14:foregroundMark x1="51867" y1="51225" x2="49101" y2="70343"/>
                        <a14:foregroundMark x1="49101" y1="70343" x2="50069" y2="74265"/>
                        <a14:foregroundMark x1="25450" y1="53431" x2="25450" y2="53431"/>
                        <a14:foregroundMark x1="23513" y1="48284" x2="29046" y2="60784"/>
                        <a14:foregroundMark x1="29046" y1="60784" x2="27109" y2="59314"/>
                        <a14:foregroundMark x1="50207" y1="71814" x2="50761" y2="63725"/>
                        <a14:foregroundMark x1="48271" y1="68627" x2="48271" y2="61765"/>
                        <a14:foregroundMark x1="60581" y1="78186" x2="60996" y2="54412"/>
                        <a14:foregroundMark x1="55048" y1="68137" x2="61134" y2="63725"/>
                        <a14:foregroundMark x1="68326" y1="74510" x2="62517" y2="66667"/>
                        <a14:foregroundMark x1="73997" y1="75735" x2="74689" y2="55882"/>
                        <a14:foregroundMark x1="77317" y1="77206" x2="76902" y2="64951"/>
                        <a14:foregroundMark x1="35685" y1="61765" x2="12725" y2="58824"/>
                        <a14:foregroundMark x1="12725" y1="58824" x2="19364" y2="67892"/>
                        <a14:foregroundMark x1="19364" y1="67892" x2="39834" y2="68627"/>
                        <a14:foregroundMark x1="39834" y1="68627" x2="31120" y2="80147"/>
                        <a14:foregroundMark x1="31120" y1="80147" x2="21853" y2="79412"/>
                        <a14:foregroundMark x1="21853" y1="79412" x2="45367" y2="87010"/>
                        <a14:foregroundMark x1="45367" y1="87010" x2="47718" y2="84314"/>
                        <a14:foregroundMark x1="55187" y1="83333" x2="36653" y2="75000"/>
                        <a14:foregroundMark x1="10650" y1="58824" x2="11618" y2="77941"/>
                        <a14:foregroundMark x1="11618" y1="77941" x2="20055" y2="82598"/>
                        <a14:foregroundMark x1="20055" y1="82598" x2="22268" y2="81618"/>
                        <a14:foregroundMark x1="16459" y1="85539" x2="5394" y2="67647"/>
                        <a14:foregroundMark x1="5394" y1="67647" x2="7054" y2="55637"/>
                        <a14:foregroundMark x1="7054" y1="55637" x2="14385" y2="48039"/>
                        <a14:foregroundMark x1="14385" y1="48039" x2="24205" y2="44608"/>
                        <a14:foregroundMark x1="24205" y1="44608" x2="32365" y2="51225"/>
                        <a14:foregroundMark x1="29184" y1="53922" x2="45781" y2="45343"/>
                        <a14:foregroundMark x1="45781" y1="45343" x2="49654" y2="45588"/>
                        <a14:foregroundMark x1="46473" y1="45343" x2="59889" y2="50980"/>
                        <a14:foregroundMark x1="59889" y1="50980" x2="60166" y2="51225"/>
                        <a14:foregroundMark x1="56570" y1="79902" x2="69571" y2="83333"/>
                        <a14:foregroundMark x1="69571" y1="83333" x2="77884" y2="80755"/>
                        <a14:foregroundMark x1="78259" y1="77242" x2="78008" y2="76961"/>
                        <a14:foregroundMark x1="77317" y1="81127" x2="80636" y2="79657"/>
                        <a14:foregroundMark x1="8091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Removal>
                    </a14:imgEffect>
                  </a14:imgLayer>
                </a14:imgProps>
              </a:ext>
            </a:extLst>
          </a:blip>
          <a:srcRect l="70338" t="38744" r="17359" b="10270"/>
          <a:stretch>
            <a:fillRect/>
          </a:stretch>
        </p:blipFill>
        <p:spPr>
          <a:xfrm>
            <a:off x="11062596" y="-189132"/>
            <a:ext cx="1034271" cy="2417376"/>
          </a:xfrm>
          <a:prstGeom prst="rect">
            <a:avLst/>
          </a:prstGeom>
        </p:spPr>
      </p:pic>
      <p:pic>
        <p:nvPicPr>
          <p:cNvPr id="3" name="Graphic 2" descr="Checkmark with solid fill">
            <a:extLst>
              <a:ext uri="{FF2B5EF4-FFF2-40B4-BE49-F238E27FC236}">
                <a16:creationId xmlns:a16="http://schemas.microsoft.com/office/drawing/2014/main" id="{8CCC804C-AFD8-8418-7F01-492A5939350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861035" y="925138"/>
            <a:ext cx="914400" cy="914400"/>
          </a:xfrm>
          <a:prstGeom prst="rect">
            <a:avLst/>
          </a:prstGeom>
        </p:spPr>
      </p:pic>
      <p:pic>
        <p:nvPicPr>
          <p:cNvPr id="8" name="Graphic 7" descr="Close with solid fill">
            <a:extLst>
              <a:ext uri="{FF2B5EF4-FFF2-40B4-BE49-F238E27FC236}">
                <a16:creationId xmlns:a16="http://schemas.microsoft.com/office/drawing/2014/main" id="{6B017A5B-B5AE-863D-1DD6-AED748A90F3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775435" y="925138"/>
            <a:ext cx="914400" cy="914400"/>
          </a:xfrm>
          <a:prstGeom prst="rect">
            <a:avLst/>
          </a:prstGeom>
        </p:spPr>
      </p:pic>
    </p:spTree>
    <p:extLst>
      <p:ext uri="{BB962C8B-B14F-4D97-AF65-F5344CB8AC3E}">
        <p14:creationId xmlns:p14="http://schemas.microsoft.com/office/powerpoint/2010/main" val="1683219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xEl>
                                              <p:pRg st="12" end="1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5">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p:bldP spid="2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79969-1F8E-68BB-92D1-03133DB0B2E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B0B982F-3414-B8C6-B020-9559C7198D08}"/>
              </a:ext>
            </a:extLst>
          </p:cNvPr>
          <p:cNvSpPr txBox="1"/>
          <p:nvPr/>
        </p:nvSpPr>
        <p:spPr>
          <a:xfrm>
            <a:off x="269898" y="27880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sz="3600" b="1">
                <a:solidFill>
                  <a:srgbClr val="000000"/>
                </a:solidFill>
                <a:latin typeface="Arial"/>
              </a:rPr>
              <a:t>What is ADHD?</a:t>
            </a:r>
          </a:p>
        </p:txBody>
      </p:sp>
      <p:pic>
        <p:nvPicPr>
          <p:cNvPr id="6" name="Picture 5" descr="A group of cartoon characters&#10;&#10;AI-generated content may be incorrect.">
            <a:extLst>
              <a:ext uri="{FF2B5EF4-FFF2-40B4-BE49-F238E27FC236}">
                <a16:creationId xmlns:a16="http://schemas.microsoft.com/office/drawing/2014/main" id="{302D1E6E-6616-99B9-85B9-F452C46DAFF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804" b="89951" l="7054" r="89903">
                        <a14:foregroundMark x1="25450" y1="71078" x2="25450" y2="71078"/>
                        <a14:foregroundMark x1="21740" y1="71033" x2="21922" y2="70016"/>
                        <a14:foregroundMark x1="45090" y1="68627" x2="47441" y2="58824"/>
                        <a14:foregroundMark x1="47441" y1="58824" x2="51867" y2="51225"/>
                        <a14:foregroundMark x1="51867" y1="51225" x2="49101" y2="70343"/>
                        <a14:foregroundMark x1="49101" y1="70343" x2="50069" y2="74265"/>
                        <a14:foregroundMark x1="50207" y1="71814" x2="50761" y2="63725"/>
                        <a14:foregroundMark x1="48271" y1="68627" x2="48271" y2="61765"/>
                        <a14:foregroundMark x1="25133" y1="68100" x2="28427" y2="68218"/>
                        <a14:foregroundMark x1="20289" y1="67925" x2="20841" y2="67945"/>
                        <a14:foregroundMark x1="40035" y1="85287" x2="41186" y2="85659"/>
                        <a14:foregroundMark x1="37875" y1="84589" x2="39995" y2="85274"/>
                        <a14:foregroundMark x1="31239" y1="82445" x2="31709" y2="82597"/>
                        <a14:foregroundMark x1="48819" y1="80470" x2="44790" y2="78658"/>
                        <a14:foregroundMark x1="10650" y1="58824" x2="10734" y2="60475"/>
                        <a14:foregroundMark x1="8396" y1="72501" x2="5394" y2="67647"/>
                        <a14:foregroundMark x1="16459" y1="85539" x2="15319" y2="83696"/>
                        <a14:foregroundMark x1="6669" y1="58420" x2="7054" y2="55637"/>
                        <a14:foregroundMark x1="5394" y1="67647" x2="5772" y2="64911"/>
                        <a14:foregroundMark x1="7054" y1="55637" x2="8843" y2="53783"/>
                        <a14:foregroundMark x1="30234" y1="49497" x2="30271" y2="49527"/>
                        <a14:foregroundMark x1="43736" y1="46400" x2="45781" y2="45343"/>
                        <a14:foregroundMark x1="41958" y1="47319" x2="43472" y2="46536"/>
                        <a14:foregroundMark x1="45781" y1="45343" x2="49654" y2="45588"/>
                        <a14:foregroundMark x1="59759" y1="50925" x2="59889" y2="50980"/>
                        <a14:foregroundMark x1="46473" y1="45343" x2="57961" y2="50170"/>
                        <a14:foregroundMark x1="56681" y1="79931" x2="57786" y2="80223"/>
                        <a14:foregroundMark x1="56570" y1="79902" x2="56566" y2="79901"/>
                        <a14:foregroundMark x1="8219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Mark x1="56570" y1="67892" x2="70263" y2="97059"/>
                        <a14:backgroundMark x1="70263" y1="97059" x2="75795" y2="80637"/>
                        <a14:backgroundMark x1="75795" y1="80637" x2="77040" y2="68873"/>
                        <a14:backgroundMark x1="77040" y1="68873" x2="71923" y2="53431"/>
                        <a14:backgroundMark x1="71923" y1="53431" x2="62517" y2="55147"/>
                        <a14:backgroundMark x1="62517" y1="55147" x2="58783" y2="58824"/>
                        <a14:backgroundMark x1="58783" y1="58824" x2="68050" y2="53186"/>
                        <a14:backgroundMark x1="68050" y1="53186" x2="71923" y2="58578"/>
                        <a14:backgroundMark x1="74274" y1="61765" x2="72891" y2="72059"/>
                        <a14:backgroundMark x1="72891" y1="72059" x2="71093" y2="77451"/>
                        <a14:backgroundMark x1="82296" y1="77451" x2="67773" y2="83578"/>
                        <a14:backgroundMark x1="67773" y1="83578" x2="60028" y2="70588"/>
                        <a14:backgroundMark x1="60028" y1="70588" x2="62241" y2="54902"/>
                        <a14:backgroundMark x1="62241" y1="54902" x2="68188" y2="53186"/>
                        <a14:backgroundMark x1="68188" y1="53186" x2="64177" y2="62255"/>
                        <a14:backgroundMark x1="64177" y1="62255" x2="63624" y2="68873"/>
                        <a14:backgroundMark x1="55187" y1="68382" x2="61687" y2="46814"/>
                        <a14:backgroundMark x1="61687" y1="46814" x2="63347" y2="46814"/>
                        <a14:backgroundMark x1="56155" y1="50735" x2="58230" y2="71324"/>
                        <a14:backgroundMark x1="69848" y1="75980" x2="76487" y2="64461"/>
                        <a14:backgroundMark x1="76487" y1="64461" x2="86030" y2="59069"/>
                        <a14:backgroundMark x1="86030" y1="59069" x2="87414" y2="59559"/>
                        <a14:backgroundMark x1="87414" y1="59559" x2="76349" y2="68873"/>
                        <a14:backgroundMark x1="76349" y1="68873" x2="62794" y2="71814"/>
                        <a14:backgroundMark x1="61964" y1="72059" x2="61964" y2="72059"/>
                        <a14:backgroundMark x1="57815" y1="82108" x2="58368" y2="58088"/>
                        <a14:backgroundMark x1="58368" y1="58088" x2="62794" y2="48529"/>
                        <a14:backgroundMark x1="62794" y1="48529" x2="82296" y2="71324"/>
                        <a14:backgroundMark x1="82988" y1="81373" x2="84924" y2="75245"/>
                        <a14:backgroundMark x1="55187" y1="87500" x2="57400" y2="75735"/>
                        <a14:backgroundMark x1="57400" y1="75735" x2="57538" y2="75735"/>
                        <a14:backgroundMark x1="55740" y1="82108" x2="33748" y2="97059"/>
                        <a14:backgroundMark x1="37759" y1="84069" x2="31812" y2="68627"/>
                        <a14:backgroundMark x1="31812" y1="68627" x2="16598" y2="49510"/>
                        <a14:backgroundMark x1="16598" y1="49510" x2="10927" y2="78676"/>
                        <a14:backgroundMark x1="10927" y1="78676" x2="32918" y2="77696"/>
                        <a14:backgroundMark x1="32918" y1="77696" x2="38589" y2="58088"/>
                        <a14:backgroundMark x1="38589" y1="58088" x2="41632" y2="70833"/>
                        <a14:backgroundMark x1="41632" y1="70833" x2="41079" y2="82108"/>
                        <a14:backgroundMark x1="41079" y1="79657" x2="42739" y2="50490"/>
                        <a14:backgroundMark x1="42739" y1="50490" x2="40387" y2="46814"/>
                        <a14:backgroundMark x1="40387" y1="46814" x2="19917" y2="66176"/>
                        <a14:backgroundMark x1="19917" y1="66176" x2="15353" y2="50980"/>
                        <a14:backgroundMark x1="15353" y1="50980" x2="33472" y2="42892"/>
                        <a14:backgroundMark x1="33472" y1="42892" x2="34993" y2="44853"/>
                        <a14:backgroundMark x1="34716" y1="49020" x2="35270" y2="84559"/>
                        <a14:backgroundMark x1="35270" y1="84559" x2="34716" y2="85294"/>
                        <a14:backgroundMark x1="31674" y1="84069" x2="15491" y2="73529"/>
                        <a14:backgroundMark x1="15491" y1="73529" x2="3043" y2="57598"/>
                        <a14:backgroundMark x1="3043" y1="57598" x2="9820" y2="48039"/>
                        <a14:backgroundMark x1="9820" y1="48039" x2="15353" y2="52206"/>
                        <a14:backgroundMark x1="15353" y1="52206" x2="15629" y2="53431"/>
                        <a14:backgroundMark x1="23651" y1="77941" x2="15353" y2="61275"/>
                        <a14:backgroundMark x1="15353" y1="61275" x2="27524" y2="30882"/>
                        <a14:backgroundMark x1="27524" y1="30882" x2="26279" y2="58824"/>
                        <a14:backgroundMark x1="26279" y1="58824" x2="20332" y2="53922"/>
                        <a14:backgroundMark x1="20332" y1="53922" x2="18257" y2="63725"/>
                        <a14:backgroundMark x1="18257" y1="63725" x2="25173" y2="51716"/>
                        <a14:backgroundMark x1="25173" y1="51716" x2="25864" y2="51471"/>
                        <a14:backgroundMark x1="86169" y1="40196" x2="53112" y2="35294"/>
                        <a14:backgroundMark x1="77732" y1="31618" x2="82988" y2="29167"/>
                        <a14:backgroundMark x1="75934" y1="22794" x2="87690" y2="32353"/>
                        <a14:backgroundMark x1="87690" y1="32353" x2="91701" y2="45343"/>
                        <a14:backgroundMark x1="91701" y1="45343" x2="78562" y2="52941"/>
                        <a14:backgroundMark x1="78562" y1="52941" x2="77732" y2="52941"/>
                      </a14:backgroundRemoval>
                    </a14:imgEffect>
                  </a14:imgLayer>
                </a14:imgProps>
              </a:ext>
            </a:extLst>
          </a:blip>
          <a:srcRect l="34890" t="3125" r="40040" b="7461"/>
          <a:stretch>
            <a:fillRect/>
          </a:stretch>
        </p:blipFill>
        <p:spPr>
          <a:xfrm>
            <a:off x="-450925" y="3429000"/>
            <a:ext cx="2032775" cy="4088827"/>
          </a:xfrm>
          <a:prstGeom prst="rect">
            <a:avLst/>
          </a:prstGeom>
        </p:spPr>
      </p:pic>
      <p:pic>
        <p:nvPicPr>
          <p:cNvPr id="5" name="Picture 4" descr="A black background with pink text&#10;&#10;AI-generated content may be incorrect.">
            <a:extLst>
              <a:ext uri="{FF2B5EF4-FFF2-40B4-BE49-F238E27FC236}">
                <a16:creationId xmlns:a16="http://schemas.microsoft.com/office/drawing/2014/main" id="{53B1506F-A86F-5B1D-0D54-1BEB40FF4F81}"/>
              </a:ext>
            </a:extLst>
          </p:cNvPr>
          <p:cNvPicPr>
            <a:picLocks noChangeAspect="1"/>
          </p:cNvPicPr>
          <p:nvPr/>
        </p:nvPicPr>
        <p:blipFill>
          <a:blip r:embed="rId4"/>
          <a:stretch>
            <a:fillRect/>
          </a:stretch>
        </p:blipFill>
        <p:spPr>
          <a:xfrm>
            <a:off x="8679977" y="6008070"/>
            <a:ext cx="3306720" cy="649534"/>
          </a:xfrm>
          <a:prstGeom prst="rect">
            <a:avLst/>
          </a:prstGeom>
        </p:spPr>
      </p:pic>
      <p:sp>
        <p:nvSpPr>
          <p:cNvPr id="7" name="Rectangle 6">
            <a:extLst>
              <a:ext uri="{C183D7F6-B498-43B3-948B-1728B52AA6E4}">
                <adec:decorative xmlns:adec="http://schemas.microsoft.com/office/drawing/2017/decorative" val="1"/>
              </a:ext>
            </a:extLst>
          </p:cNvPr>
          <p:cNvSpPr/>
          <p:nvPr/>
        </p:nvSpPr>
        <p:spPr>
          <a:xfrm>
            <a:off x="329184" y="987552"/>
            <a:ext cx="146304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8" name="TextBox 7"/>
          <p:cNvSpPr txBox="1"/>
          <p:nvPr/>
        </p:nvSpPr>
        <p:spPr>
          <a:xfrm>
            <a:off x="566927" y="1225296"/>
            <a:ext cx="11020071" cy="609398"/>
          </a:xfrm>
          <a:prstGeom prst="rect">
            <a:avLst/>
          </a:prstGeom>
          <a:noFill/>
        </p:spPr>
        <p:txBody>
          <a:bodyPr wrap="square" lIns="27432" tIns="27432" rIns="27432" bIns="27432" anchor="t">
            <a:spAutoFit/>
          </a:bodyPr>
          <a:lstStyle/>
          <a:p>
            <a:pPr>
              <a:spcAft>
                <a:spcPts val="400"/>
              </a:spcAft>
            </a:pPr>
            <a:r>
              <a:rPr b="1" i="0" dirty="0">
                <a:solidFill>
                  <a:srgbClr val="000000"/>
                </a:solidFill>
                <a:latin typeface="Arial"/>
              </a:rPr>
              <a:t>ADHD is a neurodevelopmental difference</a:t>
            </a:r>
            <a:r>
              <a:rPr b="0" i="0" dirty="0">
                <a:solidFill>
                  <a:srgbClr val="243142"/>
                </a:solidFill>
                <a:latin typeface="Arial"/>
              </a:rPr>
              <a:t> that can affect how a person regulates attention, activity, impulses, emotions and planning. It is </a:t>
            </a:r>
            <a:r>
              <a:rPr lang="en-GB" b="0" i="0" dirty="0">
                <a:solidFill>
                  <a:srgbClr val="243142"/>
                </a:solidFill>
                <a:latin typeface="Arial"/>
              </a:rPr>
              <a:t>intentionally defiant behaviour. </a:t>
            </a:r>
            <a:endParaRPr b="0" i="0" dirty="0">
              <a:solidFill>
                <a:srgbClr val="243142"/>
              </a:solidFill>
              <a:latin typeface="Arial"/>
            </a:endParaRPr>
          </a:p>
        </p:txBody>
      </p:sp>
      <p:sp>
        <p:nvSpPr>
          <p:cNvPr id="9" name="Rectangle 8">
            <a:extLst>
              <a:ext uri="{C183D7F6-B498-43B3-948B-1728B52AA6E4}">
                <adec:decorative xmlns:adec="http://schemas.microsoft.com/office/drawing/2017/decorative" val="1"/>
              </a:ext>
            </a:extLst>
          </p:cNvPr>
          <p:cNvSpPr/>
          <p:nvPr/>
        </p:nvSpPr>
        <p:spPr>
          <a:xfrm>
            <a:off x="804672" y="2212848"/>
            <a:ext cx="3200400" cy="2542032"/>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0" name="Rectangle 9">
            <a:extLst>
              <a:ext uri="{C183D7F6-B498-43B3-948B-1728B52AA6E4}">
                <adec:decorative xmlns:adec="http://schemas.microsoft.com/office/drawing/2017/decorative" val="1"/>
              </a:ext>
            </a:extLst>
          </p:cNvPr>
          <p:cNvSpPr/>
          <p:nvPr/>
        </p:nvSpPr>
        <p:spPr>
          <a:xfrm>
            <a:off x="804672" y="2212848"/>
            <a:ext cx="73152" cy="2542032"/>
          </a:xfrm>
          <a:prstGeom prst="rect">
            <a:avLst/>
          </a:prstGeom>
          <a:solidFill>
            <a:srgbClr val="007875"/>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1" name="TextBox 10"/>
          <p:cNvSpPr txBox="1"/>
          <p:nvPr/>
        </p:nvSpPr>
        <p:spPr>
          <a:xfrm>
            <a:off x="969264" y="2282516"/>
            <a:ext cx="2971800" cy="256032"/>
          </a:xfrm>
          <a:prstGeom prst="rect">
            <a:avLst/>
          </a:prstGeom>
          <a:noFill/>
        </p:spPr>
        <p:txBody>
          <a:bodyPr wrap="square" lIns="27432" tIns="27432" rIns="27432" bIns="27432" anchor="t">
            <a:spAutoFit/>
          </a:bodyPr>
          <a:lstStyle/>
          <a:p>
            <a:pPr>
              <a:spcAft>
                <a:spcPts val="0"/>
              </a:spcAft>
            </a:pPr>
            <a:r>
              <a:rPr sz="1500" b="1" i="0">
                <a:solidFill>
                  <a:srgbClr val="007875"/>
                </a:solidFill>
                <a:latin typeface="Arial"/>
              </a:rPr>
              <a:t>Core areas</a:t>
            </a:r>
          </a:p>
        </p:txBody>
      </p:sp>
      <p:sp>
        <p:nvSpPr>
          <p:cNvPr id="12" name="TextBox 11"/>
          <p:cNvSpPr txBox="1"/>
          <p:nvPr/>
        </p:nvSpPr>
        <p:spPr>
          <a:xfrm>
            <a:off x="969264" y="2565312"/>
            <a:ext cx="3200400" cy="2225225"/>
          </a:xfrm>
          <a:prstGeom prst="rect">
            <a:avLst/>
          </a:prstGeom>
          <a:noFill/>
        </p:spPr>
        <p:txBody>
          <a:bodyPr wrap="square" lIns="27432" tIns="27432" rIns="27432" bIns="27432" anchor="t">
            <a:spAutoFit/>
          </a:bodyPr>
          <a:lstStyle/>
          <a:p>
            <a:pPr marL="285750" indent="-285750">
              <a:spcAft>
                <a:spcPts val="300"/>
              </a:spcAft>
              <a:buFont typeface="Arial" panose="020B0604020202020204" pitchFamily="34" charset="0"/>
              <a:buChar char="•"/>
            </a:pPr>
            <a:r>
              <a:rPr sz="1800" b="0" i="0" dirty="0">
                <a:solidFill>
                  <a:srgbClr val="243142"/>
                </a:solidFill>
                <a:latin typeface="Arial"/>
              </a:rPr>
              <a:t>Attention regulation</a:t>
            </a:r>
          </a:p>
          <a:p>
            <a:pPr marL="285750" indent="-285750">
              <a:spcAft>
                <a:spcPts val="300"/>
              </a:spcAft>
              <a:buFont typeface="Arial" panose="020B0604020202020204" pitchFamily="34" charset="0"/>
              <a:buChar char="•"/>
            </a:pPr>
            <a:r>
              <a:rPr sz="1800" b="0" i="0" dirty="0">
                <a:solidFill>
                  <a:srgbClr val="243142"/>
                </a:solidFill>
                <a:latin typeface="Arial"/>
              </a:rPr>
              <a:t>Activity and energy level</a:t>
            </a:r>
          </a:p>
          <a:p>
            <a:pPr marL="285750" indent="-285750">
              <a:spcAft>
                <a:spcPts val="300"/>
              </a:spcAft>
              <a:buFont typeface="Arial" panose="020B0604020202020204" pitchFamily="34" charset="0"/>
              <a:buChar char="•"/>
            </a:pPr>
            <a:r>
              <a:rPr sz="1800" b="0" i="0" dirty="0">
                <a:solidFill>
                  <a:srgbClr val="243142"/>
                </a:solidFill>
                <a:latin typeface="Arial"/>
              </a:rPr>
              <a:t>Impulse control</a:t>
            </a:r>
          </a:p>
          <a:p>
            <a:pPr marL="285750" indent="-285750">
              <a:spcAft>
                <a:spcPts val="300"/>
              </a:spcAft>
              <a:buFont typeface="Arial" panose="020B0604020202020204" pitchFamily="34" charset="0"/>
              <a:buChar char="•"/>
            </a:pPr>
            <a:r>
              <a:rPr sz="1800" b="0" i="0" dirty="0">
                <a:solidFill>
                  <a:srgbClr val="243142"/>
                </a:solidFill>
                <a:latin typeface="Arial"/>
              </a:rPr>
              <a:t>Executive functioning</a:t>
            </a:r>
          </a:p>
          <a:p>
            <a:pPr marL="285750" indent="-285750">
              <a:spcAft>
                <a:spcPts val="300"/>
              </a:spcAft>
              <a:buFont typeface="Arial" panose="020B0604020202020204" pitchFamily="34" charset="0"/>
              <a:buChar char="•"/>
            </a:pPr>
            <a:r>
              <a:rPr sz="1800" b="0" i="0" dirty="0">
                <a:solidFill>
                  <a:srgbClr val="243142"/>
                </a:solidFill>
                <a:latin typeface="Arial"/>
              </a:rPr>
              <a:t>Emotional regulation</a:t>
            </a:r>
            <a:endParaRPr lang="en-GB" sz="1800" b="0" i="0" dirty="0">
              <a:solidFill>
                <a:srgbClr val="243142"/>
              </a:solidFill>
              <a:latin typeface="Arial"/>
            </a:endParaRPr>
          </a:p>
          <a:p>
            <a:pPr marL="285750" indent="-285750">
              <a:spcAft>
                <a:spcPts val="300"/>
              </a:spcAft>
              <a:buFont typeface="Arial" panose="020B0604020202020204" pitchFamily="34" charset="0"/>
              <a:buChar char="•"/>
            </a:pPr>
            <a:r>
              <a:rPr lang="en-GB" dirty="0">
                <a:solidFill>
                  <a:srgbClr val="243142"/>
                </a:solidFill>
                <a:latin typeface="Arial"/>
              </a:rPr>
              <a:t>Opposition</a:t>
            </a:r>
          </a:p>
          <a:p>
            <a:pPr marL="285750" indent="-285750">
              <a:spcAft>
                <a:spcPts val="300"/>
              </a:spcAft>
              <a:buFont typeface="Arial" panose="020B0604020202020204" pitchFamily="34" charset="0"/>
              <a:buChar char="•"/>
            </a:pPr>
            <a:r>
              <a:rPr lang="en-GB" dirty="0">
                <a:solidFill>
                  <a:srgbClr val="243142"/>
                </a:solidFill>
                <a:latin typeface="Arial"/>
              </a:rPr>
              <a:t>RSD (rejection sensitivity)</a:t>
            </a:r>
          </a:p>
        </p:txBody>
      </p:sp>
      <p:sp>
        <p:nvSpPr>
          <p:cNvPr id="13" name="Rectangle 12">
            <a:extLst>
              <a:ext uri="{C183D7F6-B498-43B3-948B-1728B52AA6E4}">
                <adec:decorative xmlns:adec="http://schemas.microsoft.com/office/drawing/2017/decorative" val="1"/>
              </a:ext>
            </a:extLst>
          </p:cNvPr>
          <p:cNvSpPr/>
          <p:nvPr/>
        </p:nvSpPr>
        <p:spPr>
          <a:xfrm>
            <a:off x="4553712" y="2212848"/>
            <a:ext cx="4160520" cy="2542032"/>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4" name="Rectangle 13">
            <a:extLst>
              <a:ext uri="{C183D7F6-B498-43B3-948B-1728B52AA6E4}">
                <adec:decorative xmlns:adec="http://schemas.microsoft.com/office/drawing/2017/decorative" val="1"/>
              </a:ext>
            </a:extLst>
          </p:cNvPr>
          <p:cNvSpPr/>
          <p:nvPr/>
        </p:nvSpPr>
        <p:spPr>
          <a:xfrm>
            <a:off x="4553712" y="2212848"/>
            <a:ext cx="73152" cy="2542032"/>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5" name="TextBox 14"/>
          <p:cNvSpPr txBox="1"/>
          <p:nvPr/>
        </p:nvSpPr>
        <p:spPr>
          <a:xfrm>
            <a:off x="4718304" y="2304288"/>
            <a:ext cx="3931920" cy="256032"/>
          </a:xfrm>
          <a:prstGeom prst="rect">
            <a:avLst/>
          </a:prstGeom>
          <a:noFill/>
        </p:spPr>
        <p:txBody>
          <a:bodyPr wrap="square" lIns="27432" tIns="27432" rIns="27432" bIns="27432" anchor="t">
            <a:spAutoFit/>
          </a:bodyPr>
          <a:lstStyle/>
          <a:p>
            <a:pPr>
              <a:spcAft>
                <a:spcPts val="0"/>
              </a:spcAft>
            </a:pPr>
            <a:r>
              <a:rPr sz="1500" b="1" i="0">
                <a:solidFill>
                  <a:srgbClr val="E86B2E"/>
                </a:solidFill>
                <a:latin typeface="Arial"/>
              </a:rPr>
              <a:t>In school this may look like</a:t>
            </a:r>
          </a:p>
        </p:txBody>
      </p:sp>
      <p:sp>
        <p:nvSpPr>
          <p:cNvPr id="16" name="TextBox 15"/>
          <p:cNvSpPr txBox="1"/>
          <p:nvPr/>
        </p:nvSpPr>
        <p:spPr>
          <a:xfrm>
            <a:off x="4686030" y="2597970"/>
            <a:ext cx="3904487" cy="1909754"/>
          </a:xfrm>
          <a:prstGeom prst="rect">
            <a:avLst/>
          </a:prstGeom>
          <a:noFill/>
        </p:spPr>
        <p:txBody>
          <a:bodyPr wrap="square" lIns="27432" tIns="27432" rIns="27432" bIns="27432" anchor="t">
            <a:spAutoFit/>
          </a:bodyPr>
          <a:lstStyle/>
          <a:p>
            <a:pPr marL="285750" indent="-285750">
              <a:spcAft>
                <a:spcPts val="300"/>
              </a:spcAft>
              <a:buFont typeface="Arial" panose="020B0604020202020204" pitchFamily="34" charset="0"/>
              <a:buChar char="•"/>
            </a:pPr>
            <a:r>
              <a:rPr sz="1800" b="0" i="0" dirty="0">
                <a:solidFill>
                  <a:srgbClr val="243142"/>
                </a:solidFill>
                <a:latin typeface="Arial"/>
              </a:rPr>
              <a:t>Starting</a:t>
            </a:r>
            <a:r>
              <a:rPr lang="en-GB" sz="1800" b="0" i="0" dirty="0">
                <a:solidFill>
                  <a:srgbClr val="243142"/>
                </a:solidFill>
                <a:latin typeface="Arial"/>
              </a:rPr>
              <a:t>/finishing tasks</a:t>
            </a:r>
            <a:r>
              <a:rPr sz="1800" b="0" i="0" dirty="0">
                <a:solidFill>
                  <a:srgbClr val="243142"/>
                </a:solidFill>
                <a:latin typeface="Arial"/>
              </a:rPr>
              <a:t> feels hard</a:t>
            </a:r>
          </a:p>
          <a:p>
            <a:pPr marL="285750" indent="-285750">
              <a:spcAft>
                <a:spcPts val="300"/>
              </a:spcAft>
              <a:buFont typeface="Arial" panose="020B0604020202020204" pitchFamily="34" charset="0"/>
              <a:buChar char="•"/>
            </a:pPr>
            <a:r>
              <a:rPr sz="1800" b="0" i="0" dirty="0">
                <a:solidFill>
                  <a:srgbClr val="243142"/>
                </a:solidFill>
                <a:latin typeface="Arial"/>
              </a:rPr>
              <a:t>Work pace varies</a:t>
            </a:r>
            <a:r>
              <a:rPr lang="en-GB" sz="1800" b="0" i="0" dirty="0">
                <a:solidFill>
                  <a:srgbClr val="243142"/>
                </a:solidFill>
                <a:latin typeface="Arial"/>
              </a:rPr>
              <a:t> </a:t>
            </a:r>
          </a:p>
          <a:p>
            <a:pPr marL="285750" indent="-285750">
              <a:spcAft>
                <a:spcPts val="300"/>
              </a:spcAft>
              <a:buFont typeface="Arial" panose="020B0604020202020204" pitchFamily="34" charset="0"/>
              <a:buChar char="•"/>
            </a:pPr>
            <a:r>
              <a:rPr sz="1800" b="0" i="0" dirty="0">
                <a:solidFill>
                  <a:srgbClr val="243142"/>
                </a:solidFill>
                <a:latin typeface="Arial"/>
              </a:rPr>
              <a:t>Instructions are missed</a:t>
            </a:r>
            <a:endParaRPr lang="en-GB" sz="1800" b="0" i="0" dirty="0">
              <a:solidFill>
                <a:srgbClr val="243142"/>
              </a:solidFill>
              <a:latin typeface="Arial"/>
            </a:endParaRPr>
          </a:p>
          <a:p>
            <a:pPr marL="285750" indent="-285750">
              <a:spcAft>
                <a:spcPts val="300"/>
              </a:spcAft>
              <a:buFont typeface="Arial" panose="020B0604020202020204" pitchFamily="34" charset="0"/>
              <a:buChar char="•"/>
            </a:pPr>
            <a:r>
              <a:rPr sz="1800" b="0" i="0" dirty="0">
                <a:solidFill>
                  <a:srgbClr val="243142"/>
                </a:solidFill>
                <a:latin typeface="Arial"/>
              </a:rPr>
              <a:t>Equipment or tasks are forgotten</a:t>
            </a:r>
          </a:p>
          <a:p>
            <a:pPr marL="285750" indent="-285750">
              <a:spcAft>
                <a:spcPts val="300"/>
              </a:spcAft>
              <a:buFont typeface="Arial" panose="020B0604020202020204" pitchFamily="34" charset="0"/>
              <a:buChar char="•"/>
            </a:pPr>
            <a:r>
              <a:rPr sz="1800" b="0" i="0" dirty="0">
                <a:solidFill>
                  <a:srgbClr val="243142"/>
                </a:solidFill>
                <a:latin typeface="Arial"/>
              </a:rPr>
              <a:t>Small triggers cause big reactions</a:t>
            </a:r>
            <a:endParaRPr lang="en-GB" sz="1800" b="0" i="0" dirty="0">
              <a:solidFill>
                <a:srgbClr val="243142"/>
              </a:solidFill>
              <a:latin typeface="Arial"/>
            </a:endParaRPr>
          </a:p>
          <a:p>
            <a:pPr marL="285750" indent="-285750">
              <a:spcAft>
                <a:spcPts val="300"/>
              </a:spcAft>
              <a:buFont typeface="Arial" panose="020B0604020202020204" pitchFamily="34" charset="0"/>
              <a:buChar char="•"/>
            </a:pPr>
            <a:r>
              <a:rPr lang="en-GB" sz="1800" b="0" i="0" dirty="0">
                <a:solidFill>
                  <a:srgbClr val="243142"/>
                </a:solidFill>
                <a:latin typeface="Arial"/>
              </a:rPr>
              <a:t>Engagement peaks with interest</a:t>
            </a:r>
            <a:endParaRPr sz="1800" b="0" i="0" dirty="0">
              <a:solidFill>
                <a:srgbClr val="243142"/>
              </a:solidFill>
              <a:latin typeface="Arial"/>
            </a:endParaRPr>
          </a:p>
        </p:txBody>
      </p:sp>
      <p:sp>
        <p:nvSpPr>
          <p:cNvPr id="17" name="TextBox 16"/>
          <p:cNvSpPr txBox="1"/>
          <p:nvPr/>
        </p:nvSpPr>
        <p:spPr>
          <a:xfrm>
            <a:off x="9444468" y="2913362"/>
            <a:ext cx="1942860" cy="1348061"/>
          </a:xfrm>
          <a:prstGeom prst="rect">
            <a:avLst/>
          </a:prstGeom>
          <a:solidFill>
            <a:srgbClr val="C1FFFC"/>
          </a:solidFill>
        </p:spPr>
        <p:txBody>
          <a:bodyPr wrap="square" lIns="27432" tIns="27432" rIns="27432" bIns="27432" anchor="t">
            <a:spAutoFit/>
          </a:bodyPr>
          <a:lstStyle/>
          <a:p>
            <a:pPr algn="ctr">
              <a:spcAft>
                <a:spcPts val="0"/>
              </a:spcAft>
            </a:pPr>
            <a:r>
              <a:rPr lang="en-GB" sz="1400" b="1" i="0" dirty="0">
                <a:solidFill>
                  <a:srgbClr val="000000"/>
                </a:solidFill>
                <a:latin typeface="Arial"/>
              </a:rPr>
              <a:t>Important</a:t>
            </a:r>
            <a:r>
              <a:rPr lang="en-GB" sz="1400" i="0" dirty="0">
                <a:solidFill>
                  <a:srgbClr val="000000"/>
                </a:solidFill>
                <a:latin typeface="Arial"/>
              </a:rPr>
              <a:t>: </a:t>
            </a:r>
            <a:r>
              <a:rPr sz="1400" i="0" dirty="0">
                <a:solidFill>
                  <a:srgbClr val="000000"/>
                </a:solidFill>
                <a:latin typeface="Arial"/>
              </a:rPr>
              <a:t>Different presentations mean not every pupil will look hyperactive, inattentive or impulsive in the same way.</a:t>
            </a:r>
          </a:p>
        </p:txBody>
      </p:sp>
      <p:sp>
        <p:nvSpPr>
          <p:cNvPr id="18" name="TextBox 17"/>
          <p:cNvSpPr txBox="1"/>
          <p:nvPr/>
        </p:nvSpPr>
        <p:spPr>
          <a:xfrm>
            <a:off x="8650224" y="466059"/>
            <a:ext cx="6949440" cy="228600"/>
          </a:xfrm>
          <a:prstGeom prst="rect">
            <a:avLst/>
          </a:prstGeom>
          <a:noFill/>
        </p:spPr>
        <p:txBody>
          <a:bodyPr wrap="square" lIns="27432" tIns="27432" rIns="27432" bIns="27432" anchor="t">
            <a:spAutoFit/>
          </a:bodyPr>
          <a:lstStyle/>
          <a:p>
            <a:pPr>
              <a:spcAft>
                <a:spcPts val="0"/>
              </a:spcAft>
            </a:pPr>
            <a:r>
              <a:rPr sz="850" b="0" i="1">
                <a:solidFill>
                  <a:srgbClr val="243142"/>
                </a:solidFill>
                <a:latin typeface="Arial"/>
              </a:rPr>
              <a:t>Sources: NICE NG87; CHADD educator overview; CDC</a:t>
            </a:r>
          </a:p>
        </p:txBody>
      </p:sp>
      <p:sp>
        <p:nvSpPr>
          <p:cNvPr id="23" name="Arrow: Pentagon 22">
            <a:extLst>
              <a:ext uri="{FF2B5EF4-FFF2-40B4-BE49-F238E27FC236}">
                <a16:creationId xmlns:a16="http://schemas.microsoft.com/office/drawing/2014/main" id="{1150EA43-B316-3826-C390-829AF099188E}"/>
              </a:ext>
            </a:extLst>
          </p:cNvPr>
          <p:cNvSpPr/>
          <p:nvPr/>
        </p:nvSpPr>
        <p:spPr>
          <a:xfrm>
            <a:off x="2030450" y="5387748"/>
            <a:ext cx="2032775" cy="1240644"/>
          </a:xfrm>
          <a:prstGeom prst="homePlate">
            <a:avLst/>
          </a:prstGeom>
          <a:solidFill>
            <a:srgbClr val="007875"/>
          </a:solidFill>
          <a:ln>
            <a:solidFill>
              <a:srgbClr val="007875"/>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 closer look at ADHD</a:t>
            </a:r>
          </a:p>
        </p:txBody>
      </p:sp>
      <p:sp>
        <p:nvSpPr>
          <p:cNvPr id="27" name="Arrow: Pentagon 26">
            <a:extLst>
              <a:ext uri="{FF2B5EF4-FFF2-40B4-BE49-F238E27FC236}">
                <a16:creationId xmlns:a16="http://schemas.microsoft.com/office/drawing/2014/main" id="{EEB5A898-4242-DCD4-2FAB-B1BBA6D6FDDE}"/>
              </a:ext>
            </a:extLst>
          </p:cNvPr>
          <p:cNvSpPr/>
          <p:nvPr/>
        </p:nvSpPr>
        <p:spPr>
          <a:xfrm>
            <a:off x="4073858" y="5387748"/>
            <a:ext cx="2032775" cy="1240644"/>
          </a:xfrm>
          <a:prstGeom prst="homePlate">
            <a:avLst/>
          </a:prstGeom>
          <a:solidFill>
            <a:srgbClr val="E86B2E"/>
          </a:solidFill>
          <a:ln>
            <a:solidFill>
              <a:srgbClr val="E86B2E"/>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Anxiety and threat</a:t>
            </a:r>
          </a:p>
        </p:txBody>
      </p:sp>
      <p:sp>
        <p:nvSpPr>
          <p:cNvPr id="29" name="Arrow: Pentagon 28">
            <a:extLst>
              <a:ext uri="{FF2B5EF4-FFF2-40B4-BE49-F238E27FC236}">
                <a16:creationId xmlns:a16="http://schemas.microsoft.com/office/drawing/2014/main" id="{D3596E0C-5DA1-B00A-BB75-B0ED1ADC6579}"/>
              </a:ext>
            </a:extLst>
          </p:cNvPr>
          <p:cNvSpPr/>
          <p:nvPr/>
        </p:nvSpPr>
        <p:spPr>
          <a:xfrm>
            <a:off x="6117266" y="5387748"/>
            <a:ext cx="2032775" cy="1240644"/>
          </a:xfrm>
          <a:prstGeom prst="homePlate">
            <a:avLst/>
          </a:prstGeom>
          <a:solidFill>
            <a:srgbClr val="FFA403"/>
          </a:solidFill>
          <a:ln>
            <a:solidFill>
              <a:srgbClr val="FFA40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Masking and relationships</a:t>
            </a:r>
          </a:p>
        </p:txBody>
      </p:sp>
    </p:spTree>
    <p:extLst>
      <p:ext uri="{BB962C8B-B14F-4D97-AF65-F5344CB8AC3E}">
        <p14:creationId xmlns:p14="http://schemas.microsoft.com/office/powerpoint/2010/main" val="404681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7" grpId="0" animBg="1"/>
      <p:bldP spid="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79969-1F8E-68BB-92D1-03133DB0B2EF}"/>
            </a:ext>
          </a:extLst>
        </p:cNvPr>
        <p:cNvGrpSpPr/>
        <p:nvPr/>
      </p:nvGrpSpPr>
      <p:grpSpPr>
        <a:xfrm>
          <a:off x="0" y="0"/>
          <a:ext cx="0" cy="0"/>
          <a:chOff x="0" y="0"/>
          <a:chExt cx="0" cy="0"/>
        </a:xfrm>
      </p:grpSpPr>
      <p:pic>
        <p:nvPicPr>
          <p:cNvPr id="5" name="Picture 4" descr="A black background with pink text&#10;&#10;AI-generated content may be incorrect.">
            <a:extLst>
              <a:ext uri="{FF2B5EF4-FFF2-40B4-BE49-F238E27FC236}">
                <a16:creationId xmlns:a16="http://schemas.microsoft.com/office/drawing/2014/main" id="{53B1506F-A86F-5B1D-0D54-1BEB40FF4F81}"/>
              </a:ext>
            </a:extLst>
          </p:cNvPr>
          <p:cNvPicPr>
            <a:picLocks noChangeAspect="1"/>
          </p:cNvPicPr>
          <p:nvPr/>
        </p:nvPicPr>
        <p:blipFill>
          <a:blip r:embed="rId3"/>
          <a:stretch>
            <a:fillRect/>
          </a:stretch>
        </p:blipFill>
        <p:spPr>
          <a:xfrm>
            <a:off x="8679977" y="6008070"/>
            <a:ext cx="3306720" cy="649534"/>
          </a:xfrm>
          <a:prstGeom prst="rect">
            <a:avLst/>
          </a:prstGeom>
        </p:spPr>
      </p:pic>
      <p:sp>
        <p:nvSpPr>
          <p:cNvPr id="7" name="Rectangle 6">
            <a:extLst>
              <a:ext uri="{C183D7F6-B498-43B3-948B-1728B52AA6E4}">
                <adec:decorative xmlns:adec="http://schemas.microsoft.com/office/drawing/2017/decorative" val="1"/>
              </a:ext>
            </a:extLst>
          </p:cNvPr>
          <p:cNvSpPr/>
          <p:nvPr/>
        </p:nvSpPr>
        <p:spPr>
          <a:xfrm>
            <a:off x="329184" y="987552"/>
            <a:ext cx="224028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8" name="TextBox 7"/>
          <p:cNvSpPr txBox="1"/>
          <p:nvPr/>
        </p:nvSpPr>
        <p:spPr>
          <a:xfrm>
            <a:off x="566928" y="1216152"/>
            <a:ext cx="9921240" cy="370871"/>
          </a:xfrm>
          <a:prstGeom prst="rect">
            <a:avLst/>
          </a:prstGeom>
          <a:noFill/>
        </p:spPr>
        <p:txBody>
          <a:bodyPr wrap="square" lIns="27432" tIns="27432" rIns="27432" bIns="27432" anchor="t">
            <a:spAutoFit/>
          </a:bodyPr>
          <a:lstStyle/>
          <a:p>
            <a:pPr>
              <a:spcAft>
                <a:spcPts val="0"/>
              </a:spcAft>
            </a:pPr>
            <a:r>
              <a:rPr sz="2050" b="1" i="0" dirty="0">
                <a:solidFill>
                  <a:srgbClr val="243142"/>
                </a:solidFill>
                <a:latin typeface="Arial"/>
              </a:rPr>
              <a:t>Strengths and needs often come from the same underlying differences. </a:t>
            </a:r>
            <a:endParaRPr lang="en-GB" sz="2050" b="1" dirty="0">
              <a:solidFill>
                <a:srgbClr val="243142"/>
              </a:solidFill>
              <a:latin typeface="Arial"/>
            </a:endParaRPr>
          </a:p>
        </p:txBody>
      </p:sp>
      <p:sp>
        <p:nvSpPr>
          <p:cNvPr id="9" name="Rectangle 8">
            <a:extLst>
              <a:ext uri="{C183D7F6-B498-43B3-948B-1728B52AA6E4}">
                <adec:decorative xmlns:adec="http://schemas.microsoft.com/office/drawing/2017/decorative" val="1"/>
              </a:ext>
            </a:extLst>
          </p:cNvPr>
          <p:cNvSpPr/>
          <p:nvPr/>
        </p:nvSpPr>
        <p:spPr>
          <a:xfrm>
            <a:off x="3772637" y="1888467"/>
            <a:ext cx="4251960" cy="2606040"/>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0" name="Rectangle 9">
            <a:extLst>
              <a:ext uri="{C183D7F6-B498-43B3-948B-1728B52AA6E4}">
                <adec:decorative xmlns:adec="http://schemas.microsoft.com/office/drawing/2017/decorative" val="1"/>
              </a:ext>
            </a:extLst>
          </p:cNvPr>
          <p:cNvSpPr/>
          <p:nvPr/>
        </p:nvSpPr>
        <p:spPr>
          <a:xfrm>
            <a:off x="3772637" y="1888467"/>
            <a:ext cx="73152" cy="2606040"/>
          </a:xfrm>
          <a:prstGeom prst="rect">
            <a:avLst/>
          </a:prstGeom>
          <a:solidFill>
            <a:srgbClr val="007875"/>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1" name="TextBox 10"/>
          <p:cNvSpPr txBox="1"/>
          <p:nvPr/>
        </p:nvSpPr>
        <p:spPr>
          <a:xfrm>
            <a:off x="3937229" y="1979907"/>
            <a:ext cx="3995928" cy="278538"/>
          </a:xfrm>
          <a:prstGeom prst="rect">
            <a:avLst/>
          </a:prstGeom>
          <a:noFill/>
        </p:spPr>
        <p:txBody>
          <a:bodyPr wrap="square" lIns="27432" tIns="27432" rIns="27432" bIns="27432" anchor="t">
            <a:spAutoFit/>
          </a:bodyPr>
          <a:lstStyle/>
          <a:p>
            <a:pPr>
              <a:spcAft>
                <a:spcPts val="0"/>
              </a:spcAft>
            </a:pPr>
            <a:r>
              <a:rPr sz="1450" b="1" i="0" dirty="0">
                <a:solidFill>
                  <a:srgbClr val="007875"/>
                </a:solidFill>
                <a:latin typeface="Arial"/>
              </a:rPr>
              <a:t>Strengths to notice</a:t>
            </a:r>
            <a:r>
              <a:rPr lang="en-GB" sz="1450" b="1" i="0" dirty="0">
                <a:solidFill>
                  <a:srgbClr val="007875"/>
                </a:solidFill>
                <a:latin typeface="Arial"/>
              </a:rPr>
              <a:t> and celebrate</a:t>
            </a:r>
            <a:endParaRPr sz="1450" b="1" i="0" dirty="0">
              <a:solidFill>
                <a:srgbClr val="007875"/>
              </a:solidFill>
              <a:latin typeface="Arial"/>
            </a:endParaRPr>
          </a:p>
        </p:txBody>
      </p:sp>
      <p:sp>
        <p:nvSpPr>
          <p:cNvPr id="12" name="TextBox 11"/>
          <p:cNvSpPr txBox="1"/>
          <p:nvPr/>
        </p:nvSpPr>
        <p:spPr>
          <a:xfrm>
            <a:off x="3937229" y="2306339"/>
            <a:ext cx="3995928" cy="2079031"/>
          </a:xfrm>
          <a:prstGeom prst="rect">
            <a:avLst/>
          </a:prstGeom>
          <a:noFill/>
        </p:spPr>
        <p:txBody>
          <a:bodyPr wrap="square" lIns="27432" tIns="27432" rIns="27432" bIns="27432" anchor="t">
            <a:spAutoFit/>
          </a:bodyPr>
          <a:lstStyle/>
          <a:p>
            <a:pPr marL="285750" indent="-285750">
              <a:spcAft>
                <a:spcPts val="250"/>
              </a:spcAft>
              <a:buFont typeface="Arial" panose="020B0604020202020204" pitchFamily="34" charset="0"/>
              <a:buChar char="•"/>
            </a:pPr>
            <a:r>
              <a:rPr sz="1700" b="0" i="0" dirty="0">
                <a:solidFill>
                  <a:srgbClr val="243142"/>
                </a:solidFill>
                <a:latin typeface="Arial"/>
              </a:rPr>
              <a:t>Creativity and original thinking</a:t>
            </a:r>
          </a:p>
          <a:p>
            <a:pPr marL="285750" indent="-285750">
              <a:spcAft>
                <a:spcPts val="250"/>
              </a:spcAft>
              <a:buFont typeface="Arial" panose="020B0604020202020204" pitchFamily="34" charset="0"/>
              <a:buChar char="•"/>
            </a:pPr>
            <a:r>
              <a:rPr sz="1700" b="0" i="0" dirty="0">
                <a:solidFill>
                  <a:srgbClr val="243142"/>
                </a:solidFill>
                <a:latin typeface="Arial"/>
              </a:rPr>
              <a:t>Energy, enthusiasm</a:t>
            </a:r>
            <a:r>
              <a:rPr lang="en-GB" sz="1700" b="0" i="0" dirty="0">
                <a:solidFill>
                  <a:srgbClr val="243142"/>
                </a:solidFill>
                <a:latin typeface="Arial"/>
              </a:rPr>
              <a:t>, </a:t>
            </a:r>
            <a:r>
              <a:rPr sz="1700" b="0" i="0" dirty="0" err="1">
                <a:solidFill>
                  <a:srgbClr val="243142"/>
                </a:solidFill>
                <a:latin typeface="Arial"/>
              </a:rPr>
              <a:t>humour</a:t>
            </a:r>
            <a:endParaRPr sz="1700" b="0" i="0" dirty="0">
              <a:solidFill>
                <a:srgbClr val="243142"/>
              </a:solidFill>
              <a:latin typeface="Arial"/>
            </a:endParaRPr>
          </a:p>
          <a:p>
            <a:pPr marL="285750" indent="-285750">
              <a:spcAft>
                <a:spcPts val="250"/>
              </a:spcAft>
              <a:buFont typeface="Arial" panose="020B0604020202020204" pitchFamily="34" charset="0"/>
              <a:buChar char="•"/>
            </a:pPr>
            <a:r>
              <a:rPr sz="1700" b="0" i="0" dirty="0">
                <a:solidFill>
                  <a:srgbClr val="243142"/>
                </a:solidFill>
                <a:latin typeface="Arial"/>
              </a:rPr>
              <a:t>Hyperfocus </a:t>
            </a:r>
            <a:r>
              <a:rPr lang="en-GB" sz="1700" b="0" i="0" dirty="0">
                <a:solidFill>
                  <a:srgbClr val="243142"/>
                </a:solidFill>
                <a:latin typeface="Arial"/>
              </a:rPr>
              <a:t>or increased engagement </a:t>
            </a:r>
            <a:r>
              <a:rPr sz="1700" b="0" i="0" dirty="0">
                <a:solidFill>
                  <a:srgbClr val="243142"/>
                </a:solidFill>
                <a:latin typeface="Arial"/>
              </a:rPr>
              <a:t>when interest is high</a:t>
            </a:r>
          </a:p>
          <a:p>
            <a:pPr marL="285750" indent="-285750">
              <a:spcAft>
                <a:spcPts val="250"/>
              </a:spcAft>
              <a:buFont typeface="Arial" panose="020B0604020202020204" pitchFamily="34" charset="0"/>
              <a:buChar char="•"/>
            </a:pPr>
            <a:r>
              <a:rPr sz="1700" b="0" i="0" dirty="0">
                <a:solidFill>
                  <a:srgbClr val="243142"/>
                </a:solidFill>
                <a:latin typeface="Arial"/>
              </a:rPr>
              <a:t>Fast associative thinking</a:t>
            </a:r>
          </a:p>
          <a:p>
            <a:pPr marL="285750" indent="-285750">
              <a:spcAft>
                <a:spcPts val="250"/>
              </a:spcAft>
              <a:buFont typeface="Arial" panose="020B0604020202020204" pitchFamily="34" charset="0"/>
              <a:buChar char="•"/>
            </a:pPr>
            <a:r>
              <a:rPr sz="1700" b="0" i="0" dirty="0">
                <a:solidFill>
                  <a:srgbClr val="243142"/>
                </a:solidFill>
                <a:latin typeface="Arial"/>
              </a:rPr>
              <a:t>Problem-solving and adaptability</a:t>
            </a:r>
            <a:endParaRPr lang="en-GB" sz="1700" b="0" i="0" dirty="0">
              <a:solidFill>
                <a:srgbClr val="243142"/>
              </a:solidFill>
              <a:latin typeface="Arial"/>
            </a:endParaRPr>
          </a:p>
          <a:p>
            <a:pPr marL="285750" indent="-285750">
              <a:spcAft>
                <a:spcPts val="250"/>
              </a:spcAft>
              <a:buFont typeface="Arial" panose="020B0604020202020204" pitchFamily="34" charset="0"/>
              <a:buChar char="•"/>
            </a:pPr>
            <a:r>
              <a:rPr lang="en-GB" sz="1700" dirty="0">
                <a:solidFill>
                  <a:srgbClr val="243142"/>
                </a:solidFill>
                <a:latin typeface="Arial"/>
              </a:rPr>
              <a:t>People skills</a:t>
            </a:r>
            <a:endParaRPr sz="1700" b="0" i="0" dirty="0">
              <a:solidFill>
                <a:srgbClr val="243142"/>
              </a:solidFill>
              <a:latin typeface="Arial"/>
            </a:endParaRPr>
          </a:p>
        </p:txBody>
      </p:sp>
      <p:sp>
        <p:nvSpPr>
          <p:cNvPr id="18" name="TextBox 17"/>
          <p:cNvSpPr txBox="1"/>
          <p:nvPr/>
        </p:nvSpPr>
        <p:spPr>
          <a:xfrm>
            <a:off x="1581850" y="4927047"/>
            <a:ext cx="8275320" cy="293927"/>
          </a:xfrm>
          <a:prstGeom prst="rect">
            <a:avLst/>
          </a:prstGeom>
          <a:noFill/>
        </p:spPr>
        <p:txBody>
          <a:bodyPr wrap="square" lIns="27432" tIns="27432" rIns="27432" bIns="27432" anchor="t">
            <a:spAutoFit/>
          </a:bodyPr>
          <a:lstStyle/>
          <a:p>
            <a:pPr algn="ctr"/>
            <a:r>
              <a:rPr lang="en-GB" sz="1550" b="1" dirty="0">
                <a:solidFill>
                  <a:srgbClr val="000000"/>
                </a:solidFill>
                <a:latin typeface="Arial"/>
              </a:rPr>
              <a:t>ADHD individuals may not yet be aware of their own strengths</a:t>
            </a:r>
          </a:p>
        </p:txBody>
      </p:sp>
      <p:sp>
        <p:nvSpPr>
          <p:cNvPr id="21" name="TextBox 20">
            <a:extLst>
              <a:ext uri="{FF2B5EF4-FFF2-40B4-BE49-F238E27FC236}">
                <a16:creationId xmlns:a16="http://schemas.microsoft.com/office/drawing/2014/main" id="{7BA44125-5B8B-F9C4-0929-8A538310D449}"/>
              </a:ext>
            </a:extLst>
          </p:cNvPr>
          <p:cNvSpPr txBox="1"/>
          <p:nvPr/>
        </p:nvSpPr>
        <p:spPr>
          <a:xfrm>
            <a:off x="329184" y="259818"/>
            <a:ext cx="11317101" cy="553998"/>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Celebrating strengths</a:t>
            </a:r>
            <a:endParaRPr sz="3600" b="1" dirty="0">
              <a:solidFill>
                <a:srgbClr val="000000"/>
              </a:solidFill>
              <a:latin typeface="Arial"/>
            </a:endParaRPr>
          </a:p>
        </p:txBody>
      </p:sp>
      <p:sp>
        <p:nvSpPr>
          <p:cNvPr id="2" name="Speech Bubble: Rectangle with Corners Rounded 1">
            <a:extLst>
              <a:ext uri="{FF2B5EF4-FFF2-40B4-BE49-F238E27FC236}">
                <a16:creationId xmlns:a16="http://schemas.microsoft.com/office/drawing/2014/main" id="{23D0F429-AB53-C979-7D9C-A11637BF6068}"/>
              </a:ext>
            </a:extLst>
          </p:cNvPr>
          <p:cNvSpPr/>
          <p:nvPr/>
        </p:nvSpPr>
        <p:spPr>
          <a:xfrm>
            <a:off x="2461830" y="5395502"/>
            <a:ext cx="5674864" cy="1009507"/>
          </a:xfrm>
          <a:prstGeom prst="wedgeRoundRectCallout">
            <a:avLst/>
          </a:prstGeom>
          <a:solidFill>
            <a:schemeClr val="accent6">
              <a:lumMod val="20000"/>
              <a:lumOff val="80000"/>
            </a:schemeClr>
          </a:solidFill>
          <a:ln>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000000"/>
                </a:solidFill>
                <a:latin typeface="Arial"/>
              </a:rPr>
              <a:t>Pair strengths-based language with explicit support “</a:t>
            </a:r>
            <a:r>
              <a:rPr lang="en-GB" sz="1600" i="1" dirty="0">
                <a:solidFill>
                  <a:srgbClr val="000000"/>
                </a:solidFill>
                <a:latin typeface="Arial"/>
              </a:rPr>
              <a:t>You bring great ideas; let’s use a </a:t>
            </a:r>
            <a:r>
              <a:rPr lang="en-GB" sz="1600" i="1" dirty="0" err="1">
                <a:solidFill>
                  <a:srgbClr val="000000"/>
                </a:solidFill>
                <a:latin typeface="Arial"/>
              </a:rPr>
              <a:t>tickbox</a:t>
            </a:r>
            <a:r>
              <a:rPr lang="en-GB" sz="1600" i="1" dirty="0">
                <a:solidFill>
                  <a:srgbClr val="000000"/>
                </a:solidFill>
                <a:latin typeface="Arial"/>
              </a:rPr>
              <a:t> list with dates to help capture and finish them.</a:t>
            </a:r>
            <a:r>
              <a:rPr lang="en-GB" sz="1600" b="1" dirty="0">
                <a:solidFill>
                  <a:srgbClr val="000000"/>
                </a:solidFill>
                <a:latin typeface="Arial"/>
              </a:rPr>
              <a:t>”</a:t>
            </a:r>
          </a:p>
        </p:txBody>
      </p:sp>
      <p:pic>
        <p:nvPicPr>
          <p:cNvPr id="4" name="Picture 3" descr="A group of cartoon characters&#10;&#10;AI-generated content may be incorrect.">
            <a:extLst>
              <a:ext uri="{FF2B5EF4-FFF2-40B4-BE49-F238E27FC236}">
                <a16:creationId xmlns:a16="http://schemas.microsoft.com/office/drawing/2014/main" id="{F0C63384-F6B9-4058-581E-8A6F13D3A5F2}"/>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804" b="89951" l="7054" r="89903">
                        <a14:foregroundMark x1="24205" y1="62500" x2="24205" y2="62500"/>
                        <a14:foregroundMark x1="25450" y1="71078" x2="25450" y2="71078"/>
                        <a14:foregroundMark x1="21162" y1="74265" x2="21162" y2="74265"/>
                        <a14:foregroundMark x1="18534" y1="65196" x2="18534" y2="65196"/>
                        <a14:foregroundMark x1="16736" y1="66422" x2="16736" y2="66422"/>
                        <a14:foregroundMark x1="23375" y1="60049" x2="23375" y2="60049"/>
                        <a14:foregroundMark x1="23098" y1="53676" x2="23098" y2="53676"/>
                        <a14:foregroundMark x1="22130" y1="49265" x2="22822" y2="64461"/>
                        <a14:foregroundMark x1="21162" y1="75000" x2="21162" y2="74265"/>
                        <a14:foregroundMark x1="21162" y1="74265" x2="22960" y2="64216"/>
                        <a14:foregroundMark x1="31812" y1="81618" x2="32089" y2="65196"/>
                        <a14:foregroundMark x1="35961" y1="79167" x2="35408" y2="67892"/>
                        <a14:foregroundMark x1="39696" y1="65931" x2="41770" y2="58088"/>
                        <a14:foregroundMark x1="41217" y1="58088" x2="41355" y2="64951"/>
                        <a14:foregroundMark x1="45090" y1="68627" x2="47441" y2="58824"/>
                        <a14:foregroundMark x1="47441" y1="58824" x2="51867" y2="51225"/>
                        <a14:foregroundMark x1="51867" y1="51225" x2="49101" y2="70343"/>
                        <a14:foregroundMark x1="49101" y1="70343" x2="50069" y2="74265"/>
                        <a14:foregroundMark x1="25450" y1="53431" x2="25450" y2="53431"/>
                        <a14:foregroundMark x1="23513" y1="48284" x2="29046" y2="60784"/>
                        <a14:foregroundMark x1="29046" y1="60784" x2="27109" y2="59314"/>
                        <a14:foregroundMark x1="50207" y1="71814" x2="50761" y2="63725"/>
                        <a14:foregroundMark x1="48271" y1="68627" x2="48271" y2="61765"/>
                        <a14:foregroundMark x1="60581" y1="78186" x2="60996" y2="54412"/>
                        <a14:foregroundMark x1="55048" y1="68137" x2="61134" y2="63725"/>
                        <a14:foregroundMark x1="68326" y1="74510" x2="62517" y2="66667"/>
                        <a14:foregroundMark x1="73997" y1="75735" x2="74689" y2="55882"/>
                        <a14:foregroundMark x1="77317" y1="77206" x2="76902" y2="64951"/>
                        <a14:foregroundMark x1="35685" y1="61765" x2="12725" y2="58824"/>
                        <a14:foregroundMark x1="12725" y1="58824" x2="19364" y2="67892"/>
                        <a14:foregroundMark x1="19364" y1="67892" x2="39834" y2="68627"/>
                        <a14:foregroundMark x1="39834" y1="68627" x2="31120" y2="80147"/>
                        <a14:foregroundMark x1="31120" y1="80147" x2="21853" y2="79412"/>
                        <a14:foregroundMark x1="21853" y1="79412" x2="45367" y2="87010"/>
                        <a14:foregroundMark x1="45367" y1="87010" x2="47718" y2="84314"/>
                        <a14:foregroundMark x1="55187" y1="83333" x2="36653" y2="75000"/>
                        <a14:foregroundMark x1="10650" y1="58824" x2="11618" y2="77941"/>
                        <a14:foregroundMark x1="11618" y1="77941" x2="20055" y2="82598"/>
                        <a14:foregroundMark x1="20055" y1="82598" x2="22268" y2="81618"/>
                        <a14:foregroundMark x1="16459" y1="85539" x2="5394" y2="67647"/>
                        <a14:foregroundMark x1="5394" y1="67647" x2="7054" y2="55637"/>
                        <a14:foregroundMark x1="7054" y1="55637" x2="14385" y2="48039"/>
                        <a14:foregroundMark x1="14385" y1="48039" x2="24205" y2="44608"/>
                        <a14:foregroundMark x1="24205" y1="44608" x2="32365" y2="51225"/>
                        <a14:foregroundMark x1="29184" y1="53922" x2="45781" y2="45343"/>
                        <a14:foregroundMark x1="45781" y1="45343" x2="49654" y2="45588"/>
                        <a14:foregroundMark x1="46473" y1="45343" x2="59889" y2="50980"/>
                        <a14:foregroundMark x1="59889" y1="50980" x2="60166" y2="51225"/>
                        <a14:foregroundMark x1="56570" y1="79902" x2="69571" y2="83333"/>
                        <a14:foregroundMark x1="69571" y1="83333" x2="77884" y2="80755"/>
                        <a14:foregroundMark x1="78259" y1="77242" x2="78008" y2="76961"/>
                        <a14:foregroundMark x1="77317" y1="81127" x2="80636" y2="79657"/>
                        <a14:foregroundMark x1="8091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Removal>
                    </a14:imgEffect>
                  </a14:imgLayer>
                </a14:imgProps>
              </a:ext>
            </a:extLst>
          </a:blip>
          <a:srcRect l="69640" t="38744" r="17359" b="10270"/>
          <a:stretch>
            <a:fillRect/>
          </a:stretch>
        </p:blipFill>
        <p:spPr>
          <a:xfrm>
            <a:off x="86113" y="4842314"/>
            <a:ext cx="1054159" cy="2331512"/>
          </a:xfrm>
          <a:prstGeom prst="rect">
            <a:avLst/>
          </a:prstGeom>
        </p:spPr>
      </p:pic>
    </p:spTree>
    <p:extLst>
      <p:ext uri="{BB962C8B-B14F-4D97-AF65-F5344CB8AC3E}">
        <p14:creationId xmlns:p14="http://schemas.microsoft.com/office/powerpoint/2010/main" val="305811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ack background with pink text&#10;&#10;AI-generated content may be incorrect.">
            <a:extLst>
              <a:ext uri="{FF2B5EF4-FFF2-40B4-BE49-F238E27FC236}">
                <a16:creationId xmlns:a16="http://schemas.microsoft.com/office/drawing/2014/main" id="{7AA1BE60-4EA0-92CA-403E-059CB6FEA2CF}"/>
              </a:ext>
            </a:extLst>
          </p:cNvPr>
          <p:cNvPicPr>
            <a:picLocks noChangeAspect="1"/>
          </p:cNvPicPr>
          <p:nvPr/>
        </p:nvPicPr>
        <p:blipFill>
          <a:blip r:embed="rId3"/>
          <a:stretch>
            <a:fillRect/>
          </a:stretch>
        </p:blipFill>
        <p:spPr>
          <a:xfrm>
            <a:off x="8860536" y="6243943"/>
            <a:ext cx="3159409" cy="620598"/>
          </a:xfrm>
          <a:prstGeom prst="rect">
            <a:avLst/>
          </a:prstGeom>
        </p:spPr>
      </p:pic>
      <p:sp>
        <p:nvSpPr>
          <p:cNvPr id="8" name="Rectangle 7">
            <a:extLst>
              <a:ext uri="{FF2B5EF4-FFF2-40B4-BE49-F238E27FC236}">
                <a16:creationId xmlns:a16="http://schemas.microsoft.com/office/drawing/2014/main" id="{8985C02C-CD3E-E94B-2918-33EB6CCD2BBD}"/>
              </a:ext>
              <a:ext uri="{C183D7F6-B498-43B3-948B-1728B52AA6E4}">
                <adec:decorative xmlns:adec="http://schemas.microsoft.com/office/drawing/2017/decorative" val="1"/>
              </a:ext>
            </a:extLst>
          </p:cNvPr>
          <p:cNvSpPr/>
          <p:nvPr/>
        </p:nvSpPr>
        <p:spPr>
          <a:xfrm>
            <a:off x="329184" y="987552"/>
            <a:ext cx="2240280" cy="49232"/>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0" name="TextBox 9">
            <a:extLst>
              <a:ext uri="{FF2B5EF4-FFF2-40B4-BE49-F238E27FC236}">
                <a16:creationId xmlns:a16="http://schemas.microsoft.com/office/drawing/2014/main" id="{B142A669-5458-CA46-4B92-A0C30F1C952D}"/>
              </a:ext>
            </a:extLst>
          </p:cNvPr>
          <p:cNvSpPr txBox="1"/>
          <p:nvPr/>
        </p:nvSpPr>
        <p:spPr>
          <a:xfrm>
            <a:off x="412097" y="1235910"/>
            <a:ext cx="11779903" cy="332399"/>
          </a:xfrm>
          <a:prstGeom prst="rect">
            <a:avLst/>
          </a:prstGeom>
          <a:noFill/>
        </p:spPr>
        <p:txBody>
          <a:bodyPr wrap="square" lIns="27432" tIns="27432" rIns="27432" bIns="27432" anchor="t">
            <a:spAutoFit/>
          </a:bodyPr>
          <a:lstStyle/>
          <a:p>
            <a:pPr>
              <a:spcAft>
                <a:spcPts val="0"/>
              </a:spcAft>
            </a:pPr>
            <a:r>
              <a:rPr lang="en-GB" b="1" i="0" dirty="0">
                <a:solidFill>
                  <a:srgbClr val="243142"/>
                </a:solidFill>
                <a:latin typeface="Arial"/>
              </a:rPr>
              <a:t>ADHD can be diagnosed with three different presentations (for more info visit </a:t>
            </a:r>
            <a:r>
              <a:rPr lang="en-GB" b="1" i="0" u="sng" dirty="0">
                <a:solidFill>
                  <a:srgbClr val="243142"/>
                </a:solidFill>
                <a:latin typeface="Arial"/>
              </a:rPr>
              <a:t>adhduk.co.uk/about-</a:t>
            </a:r>
            <a:r>
              <a:rPr lang="en-GB" b="1" i="0" u="sng" dirty="0" err="1">
                <a:solidFill>
                  <a:srgbClr val="243142"/>
                </a:solidFill>
                <a:latin typeface="Arial"/>
              </a:rPr>
              <a:t>adhd</a:t>
            </a:r>
            <a:r>
              <a:rPr lang="en-GB" b="1" i="0" dirty="0">
                <a:solidFill>
                  <a:srgbClr val="243142"/>
                </a:solidFill>
                <a:latin typeface="Arial"/>
              </a:rPr>
              <a:t>)</a:t>
            </a:r>
            <a:endParaRPr b="1" i="0" dirty="0">
              <a:solidFill>
                <a:srgbClr val="243142"/>
              </a:solidFill>
              <a:latin typeface="Arial"/>
            </a:endParaRPr>
          </a:p>
        </p:txBody>
      </p:sp>
      <p:sp>
        <p:nvSpPr>
          <p:cNvPr id="12" name="TextBox 11">
            <a:extLst>
              <a:ext uri="{FF2B5EF4-FFF2-40B4-BE49-F238E27FC236}">
                <a16:creationId xmlns:a16="http://schemas.microsoft.com/office/drawing/2014/main" id="{4113C423-149C-7200-9603-B0A4A740C186}"/>
              </a:ext>
            </a:extLst>
          </p:cNvPr>
          <p:cNvSpPr txBox="1"/>
          <p:nvPr/>
        </p:nvSpPr>
        <p:spPr>
          <a:xfrm>
            <a:off x="2212998" y="288332"/>
            <a:ext cx="11317101" cy="553998"/>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 Closer Look</a:t>
            </a:r>
            <a:r>
              <a:rPr sz="3600" b="1" dirty="0">
                <a:solidFill>
                  <a:srgbClr val="000000"/>
                </a:solidFill>
                <a:latin typeface="Arial"/>
              </a:rPr>
              <a:t>: </a:t>
            </a:r>
            <a:r>
              <a:rPr lang="en-GB" sz="3600" b="1" dirty="0">
                <a:solidFill>
                  <a:srgbClr val="000000"/>
                </a:solidFill>
                <a:latin typeface="Arial"/>
              </a:rPr>
              <a:t>3 presentations</a:t>
            </a:r>
            <a:endParaRPr sz="3600" b="1" dirty="0">
              <a:solidFill>
                <a:srgbClr val="000000"/>
              </a:solidFill>
              <a:latin typeface="Arial"/>
            </a:endParaRPr>
          </a:p>
        </p:txBody>
      </p:sp>
      <p:pic>
        <p:nvPicPr>
          <p:cNvPr id="14" name="Picture 13">
            <a:extLst>
              <a:ext uri="{FF2B5EF4-FFF2-40B4-BE49-F238E27FC236}">
                <a16:creationId xmlns:a16="http://schemas.microsoft.com/office/drawing/2014/main" id="{02CBA1B5-D60F-D6E4-F31D-E559B4E6ED78}"/>
              </a:ext>
            </a:extLst>
          </p:cNvPr>
          <p:cNvPicPr>
            <a:picLocks noChangeAspect="1"/>
          </p:cNvPicPr>
          <p:nvPr/>
        </p:nvPicPr>
        <p:blipFill>
          <a:blip r:embed="rId4"/>
          <a:srcRect l="1587" t="14623" r="66438" b="24849"/>
          <a:stretch>
            <a:fillRect/>
          </a:stretch>
        </p:blipFill>
        <p:spPr>
          <a:xfrm>
            <a:off x="172055" y="1730268"/>
            <a:ext cx="3619846" cy="4568182"/>
          </a:xfrm>
          <a:prstGeom prst="rect">
            <a:avLst/>
          </a:prstGeom>
        </p:spPr>
      </p:pic>
      <p:sp>
        <p:nvSpPr>
          <p:cNvPr id="18" name="Arrow: Pentagon 17">
            <a:extLst>
              <a:ext uri="{FF2B5EF4-FFF2-40B4-BE49-F238E27FC236}">
                <a16:creationId xmlns:a16="http://schemas.microsoft.com/office/drawing/2014/main" id="{72B6D875-6751-D402-99FF-A01B7D657AF8}"/>
              </a:ext>
            </a:extLst>
          </p:cNvPr>
          <p:cNvSpPr/>
          <p:nvPr/>
        </p:nvSpPr>
        <p:spPr>
          <a:xfrm>
            <a:off x="-19416" y="-4734"/>
            <a:ext cx="2032775" cy="1240644"/>
          </a:xfrm>
          <a:prstGeom prst="homePlate">
            <a:avLst/>
          </a:prstGeom>
          <a:solidFill>
            <a:srgbClr val="007875"/>
          </a:solidFill>
          <a:ln>
            <a:solidFill>
              <a:srgbClr val="007875"/>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 closer look at ADHD</a:t>
            </a:r>
          </a:p>
        </p:txBody>
      </p:sp>
      <p:pic>
        <p:nvPicPr>
          <p:cNvPr id="3" name="Picture 2">
            <a:extLst>
              <a:ext uri="{FF2B5EF4-FFF2-40B4-BE49-F238E27FC236}">
                <a16:creationId xmlns:a16="http://schemas.microsoft.com/office/drawing/2014/main" id="{B55DF59F-1FE5-D1AC-84F3-849F065F5C4C}"/>
              </a:ext>
            </a:extLst>
          </p:cNvPr>
          <p:cNvPicPr>
            <a:picLocks noChangeAspect="1"/>
          </p:cNvPicPr>
          <p:nvPr/>
        </p:nvPicPr>
        <p:blipFill>
          <a:blip r:embed="rId4"/>
          <a:srcRect l="33214" t="14623" r="35104" b="24849"/>
          <a:stretch>
            <a:fillRect/>
          </a:stretch>
        </p:blipFill>
        <p:spPr>
          <a:xfrm>
            <a:off x="3977627" y="1726965"/>
            <a:ext cx="3591876" cy="4574788"/>
          </a:xfrm>
          <a:prstGeom prst="rect">
            <a:avLst/>
          </a:prstGeom>
        </p:spPr>
      </p:pic>
      <p:pic>
        <p:nvPicPr>
          <p:cNvPr id="6" name="Picture 5">
            <a:extLst>
              <a:ext uri="{FF2B5EF4-FFF2-40B4-BE49-F238E27FC236}">
                <a16:creationId xmlns:a16="http://schemas.microsoft.com/office/drawing/2014/main" id="{875532E5-C861-39A3-56D1-B5E2BC8A304B}"/>
              </a:ext>
            </a:extLst>
          </p:cNvPr>
          <p:cNvPicPr>
            <a:picLocks noChangeAspect="1"/>
          </p:cNvPicPr>
          <p:nvPr/>
        </p:nvPicPr>
        <p:blipFill>
          <a:blip r:embed="rId4"/>
          <a:srcRect l="64664" t="14394" r="1561" b="25078"/>
          <a:stretch>
            <a:fillRect/>
          </a:stretch>
        </p:blipFill>
        <p:spPr>
          <a:xfrm>
            <a:off x="7755229" y="1736720"/>
            <a:ext cx="3829092" cy="4574788"/>
          </a:xfrm>
          <a:prstGeom prst="rect">
            <a:avLst/>
          </a:prstGeom>
        </p:spPr>
      </p:pic>
      <p:sp>
        <p:nvSpPr>
          <p:cNvPr id="7" name="TextBox 6">
            <a:extLst>
              <a:ext uri="{FF2B5EF4-FFF2-40B4-BE49-F238E27FC236}">
                <a16:creationId xmlns:a16="http://schemas.microsoft.com/office/drawing/2014/main" id="{FE3EC237-9D38-3EBC-E83E-B91355229452}"/>
              </a:ext>
            </a:extLst>
          </p:cNvPr>
          <p:cNvSpPr txBox="1"/>
          <p:nvPr/>
        </p:nvSpPr>
        <p:spPr>
          <a:xfrm>
            <a:off x="172055" y="6369576"/>
            <a:ext cx="8867620" cy="338554"/>
          </a:xfrm>
          <a:prstGeom prst="rect">
            <a:avLst/>
          </a:prstGeom>
          <a:noFill/>
        </p:spPr>
        <p:txBody>
          <a:bodyPr wrap="none" rtlCol="0">
            <a:spAutoFit/>
          </a:bodyPr>
          <a:lstStyle/>
          <a:p>
            <a:r>
              <a:rPr lang="en-GB" sz="1600" dirty="0"/>
              <a:t>Q: Do we often have this level of information about the presentation and diagnosis of ADHD in </a:t>
            </a:r>
            <a:r>
              <a:rPr lang="en-GB" sz="1600" dirty="0" err="1"/>
              <a:t>cyp</a:t>
            </a:r>
            <a:r>
              <a:rPr lang="en-GB" sz="1600" dirty="0"/>
              <a:t>?</a:t>
            </a:r>
          </a:p>
        </p:txBody>
      </p:sp>
      <p:sp>
        <p:nvSpPr>
          <p:cNvPr id="2" name="Speech Bubble: Oval 1">
            <a:extLst>
              <a:ext uri="{FF2B5EF4-FFF2-40B4-BE49-F238E27FC236}">
                <a16:creationId xmlns:a16="http://schemas.microsoft.com/office/drawing/2014/main" id="{CC797D4E-F438-97D9-17AF-7C24F0BAAE7A}"/>
              </a:ext>
            </a:extLst>
          </p:cNvPr>
          <p:cNvSpPr/>
          <p:nvPr/>
        </p:nvSpPr>
        <p:spPr>
          <a:xfrm>
            <a:off x="11081622" y="1736720"/>
            <a:ext cx="1145627" cy="766800"/>
          </a:xfrm>
          <a:prstGeom prst="wedgeEllipseCallout">
            <a:avLst/>
          </a:prstGeom>
          <a:solidFill>
            <a:schemeClr val="accent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t>Most common</a:t>
            </a:r>
          </a:p>
          <a:p>
            <a:pPr algn="ctr"/>
            <a:r>
              <a:rPr lang="en-GB" sz="1200" b="1" dirty="0"/>
              <a:t>50-75%</a:t>
            </a:r>
          </a:p>
        </p:txBody>
      </p:sp>
    </p:spTree>
    <p:extLst>
      <p:ext uri="{BB962C8B-B14F-4D97-AF65-F5344CB8AC3E}">
        <p14:creationId xmlns:p14="http://schemas.microsoft.com/office/powerpoint/2010/main" val="11735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C6953-FDA9-7AEB-0A86-9F806955FCBD}"/>
            </a:ext>
          </a:extLst>
        </p:cNvPr>
        <p:cNvGrpSpPr/>
        <p:nvPr/>
      </p:nvGrpSpPr>
      <p:grpSpPr>
        <a:xfrm>
          <a:off x="0" y="0"/>
          <a:ext cx="0" cy="0"/>
          <a:chOff x="0" y="0"/>
          <a:chExt cx="0" cy="0"/>
        </a:xfrm>
      </p:grpSpPr>
      <p:pic>
        <p:nvPicPr>
          <p:cNvPr id="6" name="Picture 5" descr="A group of cartoon characters&#10;&#10;AI-generated content may be incorrect.">
            <a:extLst>
              <a:ext uri="{FF2B5EF4-FFF2-40B4-BE49-F238E27FC236}">
                <a16:creationId xmlns:a16="http://schemas.microsoft.com/office/drawing/2014/main" id="{2F113E92-A0DB-16B2-EDAD-12DBD7DF0B71}"/>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804" b="89951" l="7054" r="89903">
                        <a14:foregroundMark x1="25450" y1="71078" x2="25450" y2="71078"/>
                        <a14:foregroundMark x1="21740" y1="71033" x2="21922" y2="70016"/>
                        <a14:foregroundMark x1="45090" y1="68627" x2="47441" y2="58824"/>
                        <a14:foregroundMark x1="47441" y1="58824" x2="51867" y2="51225"/>
                        <a14:foregroundMark x1="51867" y1="51225" x2="49101" y2="70343"/>
                        <a14:foregroundMark x1="49101" y1="70343" x2="50069" y2="74265"/>
                        <a14:foregroundMark x1="50207" y1="71814" x2="50761" y2="63725"/>
                        <a14:foregroundMark x1="48271" y1="68627" x2="48271" y2="61765"/>
                        <a14:foregroundMark x1="25133" y1="68100" x2="28427" y2="68218"/>
                        <a14:foregroundMark x1="20289" y1="67925" x2="20841" y2="67945"/>
                        <a14:foregroundMark x1="40035" y1="85287" x2="41186" y2="85659"/>
                        <a14:foregroundMark x1="37875" y1="84589" x2="39995" y2="85274"/>
                        <a14:foregroundMark x1="31239" y1="82445" x2="31709" y2="82597"/>
                        <a14:foregroundMark x1="48819" y1="80470" x2="44790" y2="78658"/>
                        <a14:foregroundMark x1="10650" y1="58824" x2="10734" y2="60475"/>
                        <a14:foregroundMark x1="8396" y1="72501" x2="5394" y2="67647"/>
                        <a14:foregroundMark x1="16459" y1="85539" x2="15319" y2="83696"/>
                        <a14:foregroundMark x1="6669" y1="58420" x2="7054" y2="55637"/>
                        <a14:foregroundMark x1="5394" y1="67647" x2="5772" y2="64911"/>
                        <a14:foregroundMark x1="7054" y1="55637" x2="8843" y2="53783"/>
                        <a14:foregroundMark x1="30234" y1="49497" x2="30271" y2="49527"/>
                        <a14:foregroundMark x1="43736" y1="46400" x2="45781" y2="45343"/>
                        <a14:foregroundMark x1="41958" y1="47319" x2="43472" y2="46536"/>
                        <a14:foregroundMark x1="45781" y1="45343" x2="49654" y2="45588"/>
                        <a14:foregroundMark x1="59759" y1="50925" x2="59889" y2="50980"/>
                        <a14:foregroundMark x1="46473" y1="45343" x2="57961" y2="50170"/>
                        <a14:foregroundMark x1="56681" y1="79931" x2="57786" y2="80223"/>
                        <a14:foregroundMark x1="56570" y1="79902" x2="56566" y2="79901"/>
                        <a14:foregroundMark x1="8219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Mark x1="56570" y1="67892" x2="70263" y2="97059"/>
                        <a14:backgroundMark x1="70263" y1="97059" x2="75795" y2="80637"/>
                        <a14:backgroundMark x1="75795" y1="80637" x2="77040" y2="68873"/>
                        <a14:backgroundMark x1="77040" y1="68873" x2="71923" y2="53431"/>
                        <a14:backgroundMark x1="71923" y1="53431" x2="62517" y2="55147"/>
                        <a14:backgroundMark x1="62517" y1="55147" x2="58783" y2="58824"/>
                        <a14:backgroundMark x1="58783" y1="58824" x2="68050" y2="53186"/>
                        <a14:backgroundMark x1="68050" y1="53186" x2="71923" y2="58578"/>
                        <a14:backgroundMark x1="74274" y1="61765" x2="72891" y2="72059"/>
                        <a14:backgroundMark x1="72891" y1="72059" x2="71093" y2="77451"/>
                        <a14:backgroundMark x1="82296" y1="77451" x2="67773" y2="83578"/>
                        <a14:backgroundMark x1="67773" y1="83578" x2="60028" y2="70588"/>
                        <a14:backgroundMark x1="60028" y1="70588" x2="62241" y2="54902"/>
                        <a14:backgroundMark x1="62241" y1="54902" x2="68188" y2="53186"/>
                        <a14:backgroundMark x1="68188" y1="53186" x2="64177" y2="62255"/>
                        <a14:backgroundMark x1="64177" y1="62255" x2="63624" y2="68873"/>
                        <a14:backgroundMark x1="55187" y1="68382" x2="61687" y2="46814"/>
                        <a14:backgroundMark x1="61687" y1="46814" x2="63347" y2="46814"/>
                        <a14:backgroundMark x1="56155" y1="50735" x2="58230" y2="71324"/>
                        <a14:backgroundMark x1="69848" y1="75980" x2="76487" y2="64461"/>
                        <a14:backgroundMark x1="76487" y1="64461" x2="86030" y2="59069"/>
                        <a14:backgroundMark x1="86030" y1="59069" x2="87414" y2="59559"/>
                        <a14:backgroundMark x1="87414" y1="59559" x2="76349" y2="68873"/>
                        <a14:backgroundMark x1="76349" y1="68873" x2="62794" y2="71814"/>
                        <a14:backgroundMark x1="61964" y1="72059" x2="61964" y2="72059"/>
                        <a14:backgroundMark x1="57815" y1="82108" x2="58368" y2="58088"/>
                        <a14:backgroundMark x1="58368" y1="58088" x2="62794" y2="48529"/>
                        <a14:backgroundMark x1="62794" y1="48529" x2="82296" y2="71324"/>
                        <a14:backgroundMark x1="82988" y1="81373" x2="84924" y2="75245"/>
                        <a14:backgroundMark x1="55187" y1="87500" x2="57400" y2="75735"/>
                        <a14:backgroundMark x1="57400" y1="75735" x2="57538" y2="75735"/>
                        <a14:backgroundMark x1="55740" y1="82108" x2="33748" y2="97059"/>
                        <a14:backgroundMark x1="37759" y1="84069" x2="31812" y2="68627"/>
                        <a14:backgroundMark x1="31812" y1="68627" x2="16598" y2="49510"/>
                        <a14:backgroundMark x1="16598" y1="49510" x2="10927" y2="78676"/>
                        <a14:backgroundMark x1="10927" y1="78676" x2="32918" y2="77696"/>
                        <a14:backgroundMark x1="32918" y1="77696" x2="38589" y2="58088"/>
                        <a14:backgroundMark x1="38589" y1="58088" x2="41632" y2="70833"/>
                        <a14:backgroundMark x1="41632" y1="70833" x2="41079" y2="82108"/>
                        <a14:backgroundMark x1="41079" y1="79657" x2="42739" y2="50490"/>
                        <a14:backgroundMark x1="42739" y1="50490" x2="40387" y2="46814"/>
                        <a14:backgroundMark x1="40387" y1="46814" x2="19917" y2="66176"/>
                        <a14:backgroundMark x1="19917" y1="66176" x2="15353" y2="50980"/>
                        <a14:backgroundMark x1="15353" y1="50980" x2="33472" y2="42892"/>
                        <a14:backgroundMark x1="33472" y1="42892" x2="34993" y2="44853"/>
                        <a14:backgroundMark x1="34716" y1="49020" x2="35270" y2="84559"/>
                        <a14:backgroundMark x1="35270" y1="84559" x2="34716" y2="85294"/>
                        <a14:backgroundMark x1="31674" y1="84069" x2="15491" y2="73529"/>
                        <a14:backgroundMark x1="15491" y1="73529" x2="3043" y2="57598"/>
                        <a14:backgroundMark x1="3043" y1="57598" x2="9820" y2="48039"/>
                        <a14:backgroundMark x1="9820" y1="48039" x2="15353" y2="52206"/>
                        <a14:backgroundMark x1="15353" y1="52206" x2="15629" y2="53431"/>
                        <a14:backgroundMark x1="23651" y1="77941" x2="15353" y2="61275"/>
                        <a14:backgroundMark x1="15353" y1="61275" x2="27524" y2="30882"/>
                        <a14:backgroundMark x1="27524" y1="30882" x2="26279" y2="58824"/>
                        <a14:backgroundMark x1="26279" y1="58824" x2="20332" y2="53922"/>
                        <a14:backgroundMark x1="20332" y1="53922" x2="18257" y2="63725"/>
                        <a14:backgroundMark x1="18257" y1="63725" x2="25173" y2="51716"/>
                        <a14:backgroundMark x1="25173" y1="51716" x2="25864" y2="51471"/>
                        <a14:backgroundMark x1="86169" y1="40196" x2="53112" y2="35294"/>
                        <a14:backgroundMark x1="77732" y1="31618" x2="82988" y2="29167"/>
                        <a14:backgroundMark x1="75934" y1="22794" x2="87690" y2="32353"/>
                        <a14:backgroundMark x1="87690" y1="32353" x2="91701" y2="45343"/>
                        <a14:backgroundMark x1="91701" y1="45343" x2="78562" y2="52941"/>
                        <a14:backgroundMark x1="78562" y1="52941" x2="77732" y2="52941"/>
                      </a14:backgroundRemoval>
                    </a14:imgEffect>
                  </a14:imgLayer>
                </a14:imgProps>
              </a:ext>
            </a:extLst>
          </a:blip>
          <a:srcRect l="34890" t="3125" r="40040" b="7461"/>
          <a:stretch>
            <a:fillRect/>
          </a:stretch>
        </p:blipFill>
        <p:spPr>
          <a:xfrm>
            <a:off x="-450925" y="3429000"/>
            <a:ext cx="2032775" cy="4088827"/>
          </a:xfrm>
          <a:prstGeom prst="rect">
            <a:avLst/>
          </a:prstGeom>
        </p:spPr>
      </p:pic>
      <p:pic>
        <p:nvPicPr>
          <p:cNvPr id="5" name="Picture 4" descr="A black background with pink text&#10;&#10;AI-generated content may be incorrect.">
            <a:extLst>
              <a:ext uri="{FF2B5EF4-FFF2-40B4-BE49-F238E27FC236}">
                <a16:creationId xmlns:a16="http://schemas.microsoft.com/office/drawing/2014/main" id="{34FAAE57-559B-3819-30A9-605DA61C886A}"/>
              </a:ext>
            </a:extLst>
          </p:cNvPr>
          <p:cNvPicPr>
            <a:picLocks noChangeAspect="1"/>
          </p:cNvPicPr>
          <p:nvPr/>
        </p:nvPicPr>
        <p:blipFill>
          <a:blip r:embed="rId4"/>
          <a:stretch>
            <a:fillRect/>
          </a:stretch>
        </p:blipFill>
        <p:spPr>
          <a:xfrm>
            <a:off x="8679977" y="6008070"/>
            <a:ext cx="3306720" cy="649534"/>
          </a:xfrm>
          <a:prstGeom prst="rect">
            <a:avLst/>
          </a:prstGeom>
        </p:spPr>
      </p:pic>
      <p:sp>
        <p:nvSpPr>
          <p:cNvPr id="7" name="Rectangle 6">
            <a:extLst>
              <a:ext uri="{FF2B5EF4-FFF2-40B4-BE49-F238E27FC236}">
                <a16:creationId xmlns:a16="http://schemas.microsoft.com/office/drawing/2014/main" id="{922E0B5A-F2DD-4AC7-0B44-95505B4D0460}"/>
              </a:ext>
              <a:ext uri="{C183D7F6-B498-43B3-948B-1728B52AA6E4}">
                <adec:decorative xmlns:adec="http://schemas.microsoft.com/office/drawing/2017/decorative" val="1"/>
              </a:ext>
            </a:extLst>
          </p:cNvPr>
          <p:cNvSpPr/>
          <p:nvPr/>
        </p:nvSpPr>
        <p:spPr>
          <a:xfrm>
            <a:off x="329184" y="987552"/>
            <a:ext cx="224028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0" name="Rectangle 9">
            <a:extLst>
              <a:ext uri="{FF2B5EF4-FFF2-40B4-BE49-F238E27FC236}">
                <a16:creationId xmlns:a16="http://schemas.microsoft.com/office/drawing/2014/main" id="{38AC446B-D6BC-A14F-7F9F-3EBE89C1C3D0}"/>
              </a:ext>
              <a:ext uri="{C183D7F6-B498-43B3-948B-1728B52AA6E4}">
                <adec:decorative xmlns:adec="http://schemas.microsoft.com/office/drawing/2017/decorative" val="1"/>
              </a:ext>
            </a:extLst>
          </p:cNvPr>
          <p:cNvSpPr/>
          <p:nvPr/>
        </p:nvSpPr>
        <p:spPr>
          <a:xfrm>
            <a:off x="329184" y="2125979"/>
            <a:ext cx="73152" cy="2606040"/>
          </a:xfrm>
          <a:prstGeom prst="rect">
            <a:avLst/>
          </a:prstGeom>
          <a:solidFill>
            <a:srgbClr val="007875"/>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21" name="TextBox 20">
            <a:extLst>
              <a:ext uri="{FF2B5EF4-FFF2-40B4-BE49-F238E27FC236}">
                <a16:creationId xmlns:a16="http://schemas.microsoft.com/office/drawing/2014/main" id="{60302C80-30F3-2B24-49B7-6F48CF59F7A8}"/>
              </a:ext>
            </a:extLst>
          </p:cNvPr>
          <p:cNvSpPr txBox="1"/>
          <p:nvPr/>
        </p:nvSpPr>
        <p:spPr>
          <a:xfrm>
            <a:off x="2127162" y="234428"/>
            <a:ext cx="11317101" cy="553998"/>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 Closer Look: Executive function skills</a:t>
            </a:r>
            <a:endParaRPr sz="3600" b="1" dirty="0">
              <a:solidFill>
                <a:srgbClr val="000000"/>
              </a:solidFill>
              <a:latin typeface="Arial"/>
            </a:endParaRPr>
          </a:p>
        </p:txBody>
      </p:sp>
      <p:pic>
        <p:nvPicPr>
          <p:cNvPr id="3" name="Picture 2">
            <a:extLst>
              <a:ext uri="{FF2B5EF4-FFF2-40B4-BE49-F238E27FC236}">
                <a16:creationId xmlns:a16="http://schemas.microsoft.com/office/drawing/2014/main" id="{24D40FDC-9AAC-040F-92B5-C4A6860DB61E}"/>
              </a:ext>
            </a:extLst>
          </p:cNvPr>
          <p:cNvPicPr>
            <a:picLocks noChangeAspect="1"/>
          </p:cNvPicPr>
          <p:nvPr/>
        </p:nvPicPr>
        <p:blipFill>
          <a:blip r:embed="rId5">
            <a:extLst>
              <a:ext uri="{28A0092B-C50C-407E-A947-70E740481C1C}">
                <a14:useLocalDpi xmlns:a14="http://schemas.microsoft.com/office/drawing/2010/main" val="0"/>
              </a:ext>
            </a:extLst>
          </a:blip>
          <a:srcRect l="11374" t="19329" r="11252" b="11848"/>
          <a:stretch>
            <a:fillRect/>
          </a:stretch>
        </p:blipFill>
        <p:spPr>
          <a:xfrm>
            <a:off x="3507585" y="1114816"/>
            <a:ext cx="8138700" cy="4826087"/>
          </a:xfrm>
          <a:prstGeom prst="rect">
            <a:avLst/>
          </a:prstGeom>
        </p:spPr>
      </p:pic>
      <p:sp>
        <p:nvSpPr>
          <p:cNvPr id="4" name="TextBox 3">
            <a:extLst>
              <a:ext uri="{FF2B5EF4-FFF2-40B4-BE49-F238E27FC236}">
                <a16:creationId xmlns:a16="http://schemas.microsoft.com/office/drawing/2014/main" id="{C9FE3DDA-BB44-45E9-7D26-2933F82AB186}"/>
              </a:ext>
            </a:extLst>
          </p:cNvPr>
          <p:cNvSpPr txBox="1"/>
          <p:nvPr/>
        </p:nvSpPr>
        <p:spPr>
          <a:xfrm>
            <a:off x="599997" y="2551836"/>
            <a:ext cx="2546793" cy="1754326"/>
          </a:xfrm>
          <a:prstGeom prst="rect">
            <a:avLst/>
          </a:prstGeom>
          <a:noFill/>
        </p:spPr>
        <p:txBody>
          <a:bodyPr wrap="square" rtlCol="0">
            <a:spAutoFit/>
          </a:bodyPr>
          <a:lstStyle/>
          <a:p>
            <a:r>
              <a:rPr lang="en-GB" dirty="0"/>
              <a:t>By age 7, most children with ADHD have a 2-3 year delay in the development of executive functioning skills. (NIMH)</a:t>
            </a:r>
          </a:p>
        </p:txBody>
      </p:sp>
      <p:sp>
        <p:nvSpPr>
          <p:cNvPr id="2" name="TextBox 1">
            <a:extLst>
              <a:ext uri="{FF2B5EF4-FFF2-40B4-BE49-F238E27FC236}">
                <a16:creationId xmlns:a16="http://schemas.microsoft.com/office/drawing/2014/main" id="{A0A3425A-65BA-E40C-AEDB-6C19496CFECA}"/>
              </a:ext>
            </a:extLst>
          </p:cNvPr>
          <p:cNvSpPr txBox="1"/>
          <p:nvPr/>
        </p:nvSpPr>
        <p:spPr>
          <a:xfrm>
            <a:off x="1465832" y="5612043"/>
            <a:ext cx="1561902" cy="369332"/>
          </a:xfrm>
          <a:prstGeom prst="rect">
            <a:avLst/>
          </a:prstGeom>
          <a:noFill/>
        </p:spPr>
        <p:txBody>
          <a:bodyPr wrap="none" rtlCol="0">
            <a:spAutoFit/>
          </a:bodyPr>
          <a:lstStyle/>
          <a:p>
            <a:r>
              <a:rPr lang="en-GB" dirty="0"/>
              <a:t>Add citations!</a:t>
            </a:r>
          </a:p>
        </p:txBody>
      </p:sp>
      <p:sp>
        <p:nvSpPr>
          <p:cNvPr id="9" name="Rectangle 8">
            <a:extLst>
              <a:ext uri="{FF2B5EF4-FFF2-40B4-BE49-F238E27FC236}">
                <a16:creationId xmlns:a16="http://schemas.microsoft.com/office/drawing/2014/main" id="{6AD48BF7-CD11-134A-5BDB-30DD8107E55B}"/>
              </a:ext>
              <a:ext uri="{C183D7F6-B498-43B3-948B-1728B52AA6E4}">
                <adec:decorative xmlns:adec="http://schemas.microsoft.com/office/drawing/2017/decorative" val="1"/>
              </a:ext>
            </a:extLst>
          </p:cNvPr>
          <p:cNvSpPr/>
          <p:nvPr/>
        </p:nvSpPr>
        <p:spPr>
          <a:xfrm>
            <a:off x="329184" y="987552"/>
            <a:ext cx="2240280" cy="49232"/>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2" name="Arrow: Pentagon 11">
            <a:extLst>
              <a:ext uri="{FF2B5EF4-FFF2-40B4-BE49-F238E27FC236}">
                <a16:creationId xmlns:a16="http://schemas.microsoft.com/office/drawing/2014/main" id="{3AC31989-142B-145D-E5D8-DB591D11726C}"/>
              </a:ext>
            </a:extLst>
          </p:cNvPr>
          <p:cNvSpPr/>
          <p:nvPr/>
        </p:nvSpPr>
        <p:spPr>
          <a:xfrm>
            <a:off x="-19416" y="-4734"/>
            <a:ext cx="2032775" cy="1240644"/>
          </a:xfrm>
          <a:prstGeom prst="homePlate">
            <a:avLst/>
          </a:prstGeom>
          <a:solidFill>
            <a:srgbClr val="007875"/>
          </a:solidFill>
          <a:ln>
            <a:solidFill>
              <a:srgbClr val="007875"/>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 closer look at ADHD</a:t>
            </a:r>
          </a:p>
        </p:txBody>
      </p:sp>
    </p:spTree>
    <p:extLst>
      <p:ext uri="{BB962C8B-B14F-4D97-AF65-F5344CB8AC3E}">
        <p14:creationId xmlns:p14="http://schemas.microsoft.com/office/powerpoint/2010/main" val="837350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9994-B10C-DF11-59B6-B70D29C0C1B5}"/>
            </a:ext>
          </a:extLst>
        </p:cNvPr>
        <p:cNvGrpSpPr/>
        <p:nvPr/>
      </p:nvGrpSpPr>
      <p:grpSpPr>
        <a:xfrm>
          <a:off x="0" y="0"/>
          <a:ext cx="0" cy="0"/>
          <a:chOff x="0" y="0"/>
          <a:chExt cx="0" cy="0"/>
        </a:xfrm>
      </p:grpSpPr>
      <p:pic>
        <p:nvPicPr>
          <p:cNvPr id="5" name="Picture 4" descr="A black background with pink text&#10;&#10;AI-generated content may be incorrect.">
            <a:extLst>
              <a:ext uri="{FF2B5EF4-FFF2-40B4-BE49-F238E27FC236}">
                <a16:creationId xmlns:a16="http://schemas.microsoft.com/office/drawing/2014/main" id="{876B61E4-0E9B-C6BB-F973-5CA30DB54AC7}"/>
              </a:ext>
            </a:extLst>
          </p:cNvPr>
          <p:cNvPicPr>
            <a:picLocks noChangeAspect="1"/>
          </p:cNvPicPr>
          <p:nvPr/>
        </p:nvPicPr>
        <p:blipFill>
          <a:blip r:embed="rId3"/>
          <a:stretch>
            <a:fillRect/>
          </a:stretch>
        </p:blipFill>
        <p:spPr>
          <a:xfrm>
            <a:off x="8860536" y="6243943"/>
            <a:ext cx="3159409" cy="620598"/>
          </a:xfrm>
          <a:prstGeom prst="rect">
            <a:avLst/>
          </a:prstGeom>
        </p:spPr>
      </p:pic>
      <p:sp>
        <p:nvSpPr>
          <p:cNvPr id="8" name="Rectangle 7">
            <a:extLst>
              <a:ext uri="{FF2B5EF4-FFF2-40B4-BE49-F238E27FC236}">
                <a16:creationId xmlns:a16="http://schemas.microsoft.com/office/drawing/2014/main" id="{F073E908-C555-2DAE-AFBB-D741C64788C9}"/>
              </a:ext>
              <a:ext uri="{C183D7F6-B498-43B3-948B-1728B52AA6E4}">
                <adec:decorative xmlns:adec="http://schemas.microsoft.com/office/drawing/2017/decorative" val="1"/>
              </a:ext>
            </a:extLst>
          </p:cNvPr>
          <p:cNvSpPr/>
          <p:nvPr/>
        </p:nvSpPr>
        <p:spPr>
          <a:xfrm>
            <a:off x="329184" y="987552"/>
            <a:ext cx="2240280" cy="49232"/>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2" name="TextBox 11">
            <a:extLst>
              <a:ext uri="{FF2B5EF4-FFF2-40B4-BE49-F238E27FC236}">
                <a16:creationId xmlns:a16="http://schemas.microsoft.com/office/drawing/2014/main" id="{9301BA94-0F67-B28A-0AAF-28EBA0F53B05}"/>
              </a:ext>
            </a:extLst>
          </p:cNvPr>
          <p:cNvSpPr txBox="1"/>
          <p:nvPr/>
        </p:nvSpPr>
        <p:spPr>
          <a:xfrm>
            <a:off x="2212998" y="288332"/>
            <a:ext cx="11317101" cy="553998"/>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 Closer Look</a:t>
            </a:r>
            <a:r>
              <a:rPr sz="3600" b="1" dirty="0">
                <a:solidFill>
                  <a:srgbClr val="000000"/>
                </a:solidFill>
                <a:latin typeface="Arial"/>
              </a:rPr>
              <a:t>: </a:t>
            </a:r>
            <a:r>
              <a:rPr lang="en-GB" sz="3600" b="1" dirty="0">
                <a:solidFill>
                  <a:srgbClr val="000000"/>
                </a:solidFill>
                <a:latin typeface="Arial"/>
              </a:rPr>
              <a:t>other challenges</a:t>
            </a:r>
            <a:endParaRPr sz="3600" b="1" dirty="0">
              <a:solidFill>
                <a:srgbClr val="000000"/>
              </a:solidFill>
              <a:latin typeface="Arial"/>
            </a:endParaRPr>
          </a:p>
        </p:txBody>
      </p:sp>
      <p:sp>
        <p:nvSpPr>
          <p:cNvPr id="18" name="Arrow: Pentagon 17">
            <a:extLst>
              <a:ext uri="{FF2B5EF4-FFF2-40B4-BE49-F238E27FC236}">
                <a16:creationId xmlns:a16="http://schemas.microsoft.com/office/drawing/2014/main" id="{4AA36425-C74F-EF8D-FA7A-66FDEB4FA04B}"/>
              </a:ext>
            </a:extLst>
          </p:cNvPr>
          <p:cNvSpPr/>
          <p:nvPr/>
        </p:nvSpPr>
        <p:spPr>
          <a:xfrm>
            <a:off x="-19416" y="-4734"/>
            <a:ext cx="2032775" cy="1240644"/>
          </a:xfrm>
          <a:prstGeom prst="homePlate">
            <a:avLst/>
          </a:prstGeom>
          <a:solidFill>
            <a:srgbClr val="007875"/>
          </a:solidFill>
          <a:ln>
            <a:solidFill>
              <a:srgbClr val="007875"/>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 closer look at ADHD</a:t>
            </a:r>
          </a:p>
        </p:txBody>
      </p:sp>
      <p:sp>
        <p:nvSpPr>
          <p:cNvPr id="2" name="Rectangle 1">
            <a:extLst>
              <a:ext uri="{FF2B5EF4-FFF2-40B4-BE49-F238E27FC236}">
                <a16:creationId xmlns:a16="http://schemas.microsoft.com/office/drawing/2014/main" id="{EC3D141F-17A9-081E-6242-A53C029A3ACD}"/>
              </a:ext>
              <a:ext uri="{C183D7F6-B498-43B3-948B-1728B52AA6E4}">
                <adec:decorative xmlns:adec="http://schemas.microsoft.com/office/drawing/2017/decorative" val="1"/>
              </a:ext>
            </a:extLst>
          </p:cNvPr>
          <p:cNvSpPr/>
          <p:nvPr/>
        </p:nvSpPr>
        <p:spPr>
          <a:xfrm>
            <a:off x="481482" y="2029070"/>
            <a:ext cx="5824730" cy="2777476"/>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dirty="0"/>
          </a:p>
        </p:txBody>
      </p:sp>
      <p:sp>
        <p:nvSpPr>
          <p:cNvPr id="4" name="Rectangle 3">
            <a:extLst>
              <a:ext uri="{FF2B5EF4-FFF2-40B4-BE49-F238E27FC236}">
                <a16:creationId xmlns:a16="http://schemas.microsoft.com/office/drawing/2014/main" id="{F7213E5D-01AB-1828-2812-77797E453BDE}"/>
              </a:ext>
              <a:ext uri="{C183D7F6-B498-43B3-948B-1728B52AA6E4}">
                <adec:decorative xmlns:adec="http://schemas.microsoft.com/office/drawing/2017/decorative" val="1"/>
              </a:ext>
            </a:extLst>
          </p:cNvPr>
          <p:cNvSpPr/>
          <p:nvPr/>
        </p:nvSpPr>
        <p:spPr>
          <a:xfrm>
            <a:off x="481482" y="2029070"/>
            <a:ext cx="164592" cy="2777476"/>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7" name="TextBox 6">
            <a:extLst>
              <a:ext uri="{FF2B5EF4-FFF2-40B4-BE49-F238E27FC236}">
                <a16:creationId xmlns:a16="http://schemas.microsoft.com/office/drawing/2014/main" id="{E7E38962-12CE-E83B-CAC0-6E9B4DBC2FF8}"/>
              </a:ext>
            </a:extLst>
          </p:cNvPr>
          <p:cNvSpPr txBox="1"/>
          <p:nvPr/>
        </p:nvSpPr>
        <p:spPr>
          <a:xfrm>
            <a:off x="733842" y="2096423"/>
            <a:ext cx="6405630" cy="363176"/>
          </a:xfrm>
          <a:prstGeom prst="rect">
            <a:avLst/>
          </a:prstGeom>
          <a:noFill/>
        </p:spPr>
        <p:txBody>
          <a:bodyPr wrap="square" lIns="27432" tIns="27432" rIns="27432" bIns="27432" anchor="t">
            <a:spAutoFit/>
          </a:bodyPr>
          <a:lstStyle/>
          <a:p>
            <a:pPr>
              <a:spcAft>
                <a:spcPts val="0"/>
              </a:spcAft>
            </a:pPr>
            <a:r>
              <a:rPr lang="en-GB" sz="2000" b="1" i="0" dirty="0">
                <a:solidFill>
                  <a:srgbClr val="E86B2E"/>
                </a:solidFill>
                <a:latin typeface="Arial"/>
              </a:rPr>
              <a:t>Other challenge</a:t>
            </a:r>
            <a:r>
              <a:rPr sz="2000" b="1" i="0" dirty="0">
                <a:solidFill>
                  <a:srgbClr val="E86B2E"/>
                </a:solidFill>
                <a:latin typeface="Arial"/>
              </a:rPr>
              <a:t> areas</a:t>
            </a:r>
          </a:p>
        </p:txBody>
      </p:sp>
      <p:sp>
        <p:nvSpPr>
          <p:cNvPr id="9" name="TextBox 8">
            <a:extLst>
              <a:ext uri="{FF2B5EF4-FFF2-40B4-BE49-F238E27FC236}">
                <a16:creationId xmlns:a16="http://schemas.microsoft.com/office/drawing/2014/main" id="{D1C0FF37-FE10-6B0A-9F99-5446A9A59C35}"/>
              </a:ext>
            </a:extLst>
          </p:cNvPr>
          <p:cNvSpPr txBox="1"/>
          <p:nvPr/>
        </p:nvSpPr>
        <p:spPr>
          <a:xfrm>
            <a:off x="733843" y="2567532"/>
            <a:ext cx="5572368" cy="2017475"/>
          </a:xfrm>
          <a:prstGeom prst="rect">
            <a:avLst/>
          </a:prstGeom>
          <a:noFill/>
        </p:spPr>
        <p:txBody>
          <a:bodyPr wrap="square" lIns="27432" tIns="27432" rIns="27432" bIns="27432" anchor="t">
            <a:spAutoFit/>
          </a:bodyPr>
          <a:lstStyle/>
          <a:p>
            <a:pPr marL="285750" indent="-285750">
              <a:spcAft>
                <a:spcPts val="250"/>
              </a:spcAft>
              <a:buFont typeface="Arial" panose="020B0604020202020204" pitchFamily="34" charset="0"/>
              <a:buChar char="•"/>
            </a:pPr>
            <a:r>
              <a:rPr sz="2400" b="0" i="0" dirty="0">
                <a:solidFill>
                  <a:srgbClr val="243142"/>
                </a:solidFill>
                <a:latin typeface="Arial"/>
              </a:rPr>
              <a:t>Time awareness </a:t>
            </a:r>
            <a:endParaRPr lang="en-GB" sz="2400" b="0" i="0" dirty="0">
              <a:solidFill>
                <a:srgbClr val="243142"/>
              </a:solidFill>
              <a:latin typeface="Arial"/>
            </a:endParaRPr>
          </a:p>
          <a:p>
            <a:pPr marL="285750" indent="-285750">
              <a:spcAft>
                <a:spcPts val="250"/>
              </a:spcAft>
              <a:buFont typeface="Arial" panose="020B0604020202020204" pitchFamily="34" charset="0"/>
              <a:buChar char="•"/>
            </a:pPr>
            <a:r>
              <a:rPr sz="2400" b="0" i="0" dirty="0">
                <a:solidFill>
                  <a:srgbClr val="243142"/>
                </a:solidFill>
                <a:latin typeface="Arial"/>
              </a:rPr>
              <a:t>Transitions, waiting</a:t>
            </a:r>
            <a:r>
              <a:rPr lang="en-GB" sz="2400" b="0" i="0" dirty="0">
                <a:solidFill>
                  <a:srgbClr val="243142"/>
                </a:solidFill>
                <a:latin typeface="Arial"/>
              </a:rPr>
              <a:t>, turn-taking</a:t>
            </a:r>
          </a:p>
          <a:p>
            <a:pPr marL="285750" indent="-285750">
              <a:spcAft>
                <a:spcPts val="250"/>
              </a:spcAft>
              <a:buFont typeface="Arial" panose="020B0604020202020204" pitchFamily="34" charset="0"/>
              <a:buChar char="•"/>
            </a:pPr>
            <a:r>
              <a:rPr lang="en-GB" sz="2400" dirty="0">
                <a:solidFill>
                  <a:srgbClr val="243142"/>
                </a:solidFill>
                <a:latin typeface="Arial"/>
              </a:rPr>
              <a:t>Some experience sensory differences</a:t>
            </a:r>
          </a:p>
          <a:p>
            <a:pPr marL="285750" indent="-285750">
              <a:spcAft>
                <a:spcPts val="250"/>
              </a:spcAft>
              <a:buFont typeface="Arial" panose="020B0604020202020204" pitchFamily="34" charset="0"/>
              <a:buChar char="•"/>
            </a:pPr>
            <a:r>
              <a:rPr lang="en-GB" sz="2400" dirty="0">
                <a:solidFill>
                  <a:srgbClr val="243142"/>
                </a:solidFill>
                <a:latin typeface="Arial"/>
              </a:rPr>
              <a:t>Emotional regulation and rejection sensitivity</a:t>
            </a:r>
          </a:p>
        </p:txBody>
      </p:sp>
      <p:pic>
        <p:nvPicPr>
          <p:cNvPr id="11" name="Picture 10" descr="Understanding The ADHD Brain">
            <a:extLst>
              <a:ext uri="{FF2B5EF4-FFF2-40B4-BE49-F238E27FC236}">
                <a16:creationId xmlns:a16="http://schemas.microsoft.com/office/drawing/2014/main" id="{D9F8257B-210D-67DB-92E9-0613CAB5F671}"/>
              </a:ext>
            </a:extLst>
          </p:cNvPr>
          <p:cNvPicPr>
            <a:picLocks noChangeAspect="1"/>
          </p:cNvPicPr>
          <p:nvPr/>
        </p:nvPicPr>
        <p:blipFill>
          <a:blip r:embed="rId4"/>
          <a:srcRect t="36137"/>
          <a:stretch>
            <a:fillRect/>
          </a:stretch>
        </p:blipFill>
        <p:spPr>
          <a:xfrm>
            <a:off x="6497412" y="1713187"/>
            <a:ext cx="5445389" cy="3477611"/>
          </a:xfrm>
          <a:prstGeom prst="rect">
            <a:avLst/>
          </a:prstGeom>
        </p:spPr>
      </p:pic>
    </p:spTree>
    <p:extLst>
      <p:ext uri="{BB962C8B-B14F-4D97-AF65-F5344CB8AC3E}">
        <p14:creationId xmlns:p14="http://schemas.microsoft.com/office/powerpoint/2010/main" val="1174992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9208C-500C-FD4B-1420-0E31FA8FB7D1}"/>
            </a:ext>
          </a:extLst>
        </p:cNvPr>
        <p:cNvGrpSpPr/>
        <p:nvPr/>
      </p:nvGrpSpPr>
      <p:grpSpPr>
        <a:xfrm>
          <a:off x="0" y="0"/>
          <a:ext cx="0" cy="0"/>
          <a:chOff x="0" y="0"/>
          <a:chExt cx="0" cy="0"/>
        </a:xfrm>
      </p:grpSpPr>
      <p:pic>
        <p:nvPicPr>
          <p:cNvPr id="5" name="Picture 4" descr="A black background with pink text&#10;&#10;AI-generated content may be incorrect.">
            <a:extLst>
              <a:ext uri="{FF2B5EF4-FFF2-40B4-BE49-F238E27FC236}">
                <a16:creationId xmlns:a16="http://schemas.microsoft.com/office/drawing/2014/main" id="{362C03D6-F4FA-C6EB-A784-AC9882C8C180}"/>
              </a:ext>
            </a:extLst>
          </p:cNvPr>
          <p:cNvPicPr>
            <a:picLocks noChangeAspect="1"/>
          </p:cNvPicPr>
          <p:nvPr/>
        </p:nvPicPr>
        <p:blipFill>
          <a:blip r:embed="rId3"/>
          <a:stretch>
            <a:fillRect/>
          </a:stretch>
        </p:blipFill>
        <p:spPr>
          <a:xfrm>
            <a:off x="8753548" y="5923990"/>
            <a:ext cx="3306720" cy="649534"/>
          </a:xfrm>
          <a:prstGeom prst="rect">
            <a:avLst/>
          </a:prstGeom>
        </p:spPr>
      </p:pic>
      <p:sp>
        <p:nvSpPr>
          <p:cNvPr id="8" name="Rectangle 7">
            <a:extLst>
              <a:ext uri="{FF2B5EF4-FFF2-40B4-BE49-F238E27FC236}">
                <a16:creationId xmlns:a16="http://schemas.microsoft.com/office/drawing/2014/main" id="{0E6C5906-EF4C-CAD0-04E5-EE682F740A70}"/>
              </a:ext>
              <a:ext uri="{C183D7F6-B498-43B3-948B-1728B52AA6E4}">
                <adec:decorative xmlns:adec="http://schemas.microsoft.com/office/drawing/2017/decorative" val="1"/>
              </a:ext>
            </a:extLst>
          </p:cNvPr>
          <p:cNvSpPr/>
          <p:nvPr/>
        </p:nvSpPr>
        <p:spPr>
          <a:xfrm>
            <a:off x="329184" y="987552"/>
            <a:ext cx="2240280" cy="49232"/>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2" name="TextBox 11">
            <a:extLst>
              <a:ext uri="{FF2B5EF4-FFF2-40B4-BE49-F238E27FC236}">
                <a16:creationId xmlns:a16="http://schemas.microsoft.com/office/drawing/2014/main" id="{3E14ADAC-5656-1E95-929E-35E032ED9721}"/>
              </a:ext>
            </a:extLst>
          </p:cNvPr>
          <p:cNvSpPr txBox="1"/>
          <p:nvPr/>
        </p:nvSpPr>
        <p:spPr>
          <a:xfrm>
            <a:off x="2279673" y="305350"/>
            <a:ext cx="11317101" cy="553998"/>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 Closer Look</a:t>
            </a:r>
            <a:r>
              <a:rPr sz="3600" b="1" dirty="0">
                <a:solidFill>
                  <a:srgbClr val="000000"/>
                </a:solidFill>
                <a:latin typeface="Arial"/>
              </a:rPr>
              <a:t>: </a:t>
            </a:r>
            <a:r>
              <a:rPr lang="en-GB" sz="3600" b="1" dirty="0">
                <a:solidFill>
                  <a:srgbClr val="000000"/>
                </a:solidFill>
                <a:latin typeface="Arial"/>
              </a:rPr>
              <a:t>RSD, rejection sensitivity</a:t>
            </a:r>
            <a:endParaRPr sz="3600" b="1" dirty="0">
              <a:solidFill>
                <a:srgbClr val="000000"/>
              </a:solidFill>
              <a:latin typeface="Arial"/>
            </a:endParaRPr>
          </a:p>
        </p:txBody>
      </p:sp>
      <p:sp>
        <p:nvSpPr>
          <p:cNvPr id="3" name="Arrow: Pentagon 2">
            <a:extLst>
              <a:ext uri="{FF2B5EF4-FFF2-40B4-BE49-F238E27FC236}">
                <a16:creationId xmlns:a16="http://schemas.microsoft.com/office/drawing/2014/main" id="{39F4DF67-3386-2D4A-5646-3485364DEDD5}"/>
              </a:ext>
            </a:extLst>
          </p:cNvPr>
          <p:cNvSpPr/>
          <p:nvPr/>
        </p:nvSpPr>
        <p:spPr>
          <a:xfrm>
            <a:off x="-19416" y="-4734"/>
            <a:ext cx="2032775" cy="1240644"/>
          </a:xfrm>
          <a:prstGeom prst="homePlate">
            <a:avLst/>
          </a:prstGeom>
          <a:solidFill>
            <a:srgbClr val="007875"/>
          </a:solidFill>
          <a:ln>
            <a:solidFill>
              <a:srgbClr val="007875"/>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 closer look at ADHD</a:t>
            </a:r>
          </a:p>
        </p:txBody>
      </p:sp>
      <p:pic>
        <p:nvPicPr>
          <p:cNvPr id="2" name="Online Media 1" title="How to Deal with Rejection Sensitivity">
            <a:hlinkClick r:id="" action="ppaction://media"/>
            <a:extLst>
              <a:ext uri="{FF2B5EF4-FFF2-40B4-BE49-F238E27FC236}">
                <a16:creationId xmlns:a16="http://schemas.microsoft.com/office/drawing/2014/main" id="{1BA4D662-5F1E-8D65-D8A0-0043CF2B60E1}"/>
              </a:ext>
            </a:extLst>
          </p:cNvPr>
          <p:cNvPicPr>
            <a:picLocks noRot="1" noChangeAspect="1"/>
          </p:cNvPicPr>
          <p:nvPr>
            <a:videoFile r:link="rId1"/>
          </p:nvPr>
        </p:nvPicPr>
        <p:blipFill>
          <a:blip r:embed="rId4"/>
          <a:stretch>
            <a:fillRect/>
          </a:stretch>
        </p:blipFill>
        <p:spPr>
          <a:xfrm>
            <a:off x="1281971" y="987552"/>
            <a:ext cx="9762595" cy="5515866"/>
          </a:xfrm>
          <a:prstGeom prst="rect">
            <a:avLst/>
          </a:prstGeom>
        </p:spPr>
      </p:pic>
    </p:spTree>
    <p:extLst>
      <p:ext uri="{BB962C8B-B14F-4D97-AF65-F5344CB8AC3E}">
        <p14:creationId xmlns:p14="http://schemas.microsoft.com/office/powerpoint/2010/main" val="379669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79969-1F8E-68BB-92D1-03133DB0B2E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B0B982F-3414-B8C6-B020-9559C7198D08}"/>
              </a:ext>
            </a:extLst>
          </p:cNvPr>
          <p:cNvSpPr txBox="1"/>
          <p:nvPr/>
        </p:nvSpPr>
        <p:spPr>
          <a:xfrm>
            <a:off x="2077736" y="237744"/>
            <a:ext cx="11317101" cy="553998"/>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spcAft>
                <a:spcPts val="0"/>
              </a:spcAft>
            </a:pPr>
            <a:r>
              <a:rPr lang="en-GB" sz="3600" b="1">
                <a:solidFill>
                  <a:srgbClr val="000000"/>
                </a:solidFill>
                <a:latin typeface="Arial"/>
              </a:rPr>
              <a:t>A Closer Look</a:t>
            </a:r>
            <a:r>
              <a:rPr sz="3600" b="1">
                <a:solidFill>
                  <a:srgbClr val="000000"/>
                </a:solidFill>
                <a:latin typeface="Arial"/>
              </a:rPr>
              <a:t>: clinical and psychological</a:t>
            </a:r>
          </a:p>
        </p:txBody>
      </p:sp>
      <p:pic>
        <p:nvPicPr>
          <p:cNvPr id="6" name="Picture 5" descr="A group of cartoon characters&#10;&#10;AI-generated content may be incorrect.">
            <a:extLst>
              <a:ext uri="{FF2B5EF4-FFF2-40B4-BE49-F238E27FC236}">
                <a16:creationId xmlns:a16="http://schemas.microsoft.com/office/drawing/2014/main" id="{302D1E6E-6616-99B9-85B9-F452C46DAFF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804" b="89951" l="7054" r="89903">
                        <a14:foregroundMark x1="25450" y1="71078" x2="25450" y2="71078"/>
                        <a14:foregroundMark x1="21740" y1="71033" x2="21922" y2="70016"/>
                        <a14:foregroundMark x1="45090" y1="68627" x2="47441" y2="58824"/>
                        <a14:foregroundMark x1="47441" y1="58824" x2="51867" y2="51225"/>
                        <a14:foregroundMark x1="51867" y1="51225" x2="49101" y2="70343"/>
                        <a14:foregroundMark x1="49101" y1="70343" x2="50069" y2="74265"/>
                        <a14:foregroundMark x1="50207" y1="71814" x2="50761" y2="63725"/>
                        <a14:foregroundMark x1="48271" y1="68627" x2="48271" y2="61765"/>
                        <a14:foregroundMark x1="25133" y1="68100" x2="28427" y2="68218"/>
                        <a14:foregroundMark x1="20289" y1="67925" x2="20841" y2="67945"/>
                        <a14:foregroundMark x1="40035" y1="85287" x2="41186" y2="85659"/>
                        <a14:foregroundMark x1="37875" y1="84589" x2="39995" y2="85274"/>
                        <a14:foregroundMark x1="31239" y1="82445" x2="31709" y2="82597"/>
                        <a14:foregroundMark x1="48819" y1="80470" x2="44790" y2="78658"/>
                        <a14:foregroundMark x1="10650" y1="58824" x2="10734" y2="60475"/>
                        <a14:foregroundMark x1="8396" y1="72501" x2="5394" y2="67647"/>
                        <a14:foregroundMark x1="16459" y1="85539" x2="15319" y2="83696"/>
                        <a14:foregroundMark x1="6669" y1="58420" x2="7054" y2="55637"/>
                        <a14:foregroundMark x1="5394" y1="67647" x2="5772" y2="64911"/>
                        <a14:foregroundMark x1="7054" y1="55637" x2="8843" y2="53783"/>
                        <a14:foregroundMark x1="30234" y1="49497" x2="30271" y2="49527"/>
                        <a14:foregroundMark x1="43736" y1="46400" x2="45781" y2="45343"/>
                        <a14:foregroundMark x1="41958" y1="47319" x2="43472" y2="46536"/>
                        <a14:foregroundMark x1="45781" y1="45343" x2="49654" y2="45588"/>
                        <a14:foregroundMark x1="59759" y1="50925" x2="59889" y2="50980"/>
                        <a14:foregroundMark x1="46473" y1="45343" x2="57961" y2="50170"/>
                        <a14:foregroundMark x1="56681" y1="79931" x2="57786" y2="80223"/>
                        <a14:foregroundMark x1="56570" y1="79902" x2="56566" y2="79901"/>
                        <a14:foregroundMark x1="8219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Mark x1="56570" y1="67892" x2="70263" y2="97059"/>
                        <a14:backgroundMark x1="70263" y1="97059" x2="75795" y2="80637"/>
                        <a14:backgroundMark x1="75795" y1="80637" x2="77040" y2="68873"/>
                        <a14:backgroundMark x1="77040" y1="68873" x2="71923" y2="53431"/>
                        <a14:backgroundMark x1="71923" y1="53431" x2="62517" y2="55147"/>
                        <a14:backgroundMark x1="62517" y1="55147" x2="58783" y2="58824"/>
                        <a14:backgroundMark x1="58783" y1="58824" x2="68050" y2="53186"/>
                        <a14:backgroundMark x1="68050" y1="53186" x2="71923" y2="58578"/>
                        <a14:backgroundMark x1="74274" y1="61765" x2="72891" y2="72059"/>
                        <a14:backgroundMark x1="72891" y1="72059" x2="71093" y2="77451"/>
                        <a14:backgroundMark x1="82296" y1="77451" x2="67773" y2="83578"/>
                        <a14:backgroundMark x1="67773" y1="83578" x2="60028" y2="70588"/>
                        <a14:backgroundMark x1="60028" y1="70588" x2="62241" y2="54902"/>
                        <a14:backgroundMark x1="62241" y1="54902" x2="68188" y2="53186"/>
                        <a14:backgroundMark x1="68188" y1="53186" x2="64177" y2="62255"/>
                        <a14:backgroundMark x1="64177" y1="62255" x2="63624" y2="68873"/>
                        <a14:backgroundMark x1="55187" y1="68382" x2="61687" y2="46814"/>
                        <a14:backgroundMark x1="61687" y1="46814" x2="63347" y2="46814"/>
                        <a14:backgroundMark x1="56155" y1="50735" x2="58230" y2="71324"/>
                        <a14:backgroundMark x1="69848" y1="75980" x2="76487" y2="64461"/>
                        <a14:backgroundMark x1="76487" y1="64461" x2="86030" y2="59069"/>
                        <a14:backgroundMark x1="86030" y1="59069" x2="87414" y2="59559"/>
                        <a14:backgroundMark x1="87414" y1="59559" x2="76349" y2="68873"/>
                        <a14:backgroundMark x1="76349" y1="68873" x2="62794" y2="71814"/>
                        <a14:backgroundMark x1="61964" y1="72059" x2="61964" y2="72059"/>
                        <a14:backgroundMark x1="57815" y1="82108" x2="58368" y2="58088"/>
                        <a14:backgroundMark x1="58368" y1="58088" x2="62794" y2="48529"/>
                        <a14:backgroundMark x1="62794" y1="48529" x2="82296" y2="71324"/>
                        <a14:backgroundMark x1="82988" y1="81373" x2="84924" y2="75245"/>
                        <a14:backgroundMark x1="55187" y1="87500" x2="57400" y2="75735"/>
                        <a14:backgroundMark x1="57400" y1="75735" x2="57538" y2="75735"/>
                        <a14:backgroundMark x1="55740" y1="82108" x2="33748" y2="97059"/>
                        <a14:backgroundMark x1="37759" y1="84069" x2="31812" y2="68627"/>
                        <a14:backgroundMark x1="31812" y1="68627" x2="16598" y2="49510"/>
                        <a14:backgroundMark x1="16598" y1="49510" x2="10927" y2="78676"/>
                        <a14:backgroundMark x1="10927" y1="78676" x2="32918" y2="77696"/>
                        <a14:backgroundMark x1="32918" y1="77696" x2="38589" y2="58088"/>
                        <a14:backgroundMark x1="38589" y1="58088" x2="41632" y2="70833"/>
                        <a14:backgroundMark x1="41632" y1="70833" x2="41079" y2="82108"/>
                        <a14:backgroundMark x1="41079" y1="79657" x2="42739" y2="50490"/>
                        <a14:backgroundMark x1="42739" y1="50490" x2="40387" y2="46814"/>
                        <a14:backgroundMark x1="40387" y1="46814" x2="19917" y2="66176"/>
                        <a14:backgroundMark x1="19917" y1="66176" x2="15353" y2="50980"/>
                        <a14:backgroundMark x1="15353" y1="50980" x2="33472" y2="42892"/>
                        <a14:backgroundMark x1="33472" y1="42892" x2="34993" y2="44853"/>
                        <a14:backgroundMark x1="34716" y1="49020" x2="35270" y2="84559"/>
                        <a14:backgroundMark x1="35270" y1="84559" x2="34716" y2="85294"/>
                        <a14:backgroundMark x1="31674" y1="84069" x2="15491" y2="73529"/>
                        <a14:backgroundMark x1="15491" y1="73529" x2="3043" y2="57598"/>
                        <a14:backgroundMark x1="3043" y1="57598" x2="9820" y2="48039"/>
                        <a14:backgroundMark x1="9820" y1="48039" x2="15353" y2="52206"/>
                        <a14:backgroundMark x1="15353" y1="52206" x2="15629" y2="53431"/>
                        <a14:backgroundMark x1="23651" y1="77941" x2="15353" y2="61275"/>
                        <a14:backgroundMark x1="15353" y1="61275" x2="27524" y2="30882"/>
                        <a14:backgroundMark x1="27524" y1="30882" x2="26279" y2="58824"/>
                        <a14:backgroundMark x1="26279" y1="58824" x2="20332" y2="53922"/>
                        <a14:backgroundMark x1="20332" y1="53922" x2="18257" y2="63725"/>
                        <a14:backgroundMark x1="18257" y1="63725" x2="25173" y2="51716"/>
                        <a14:backgroundMark x1="25173" y1="51716" x2="25864" y2="51471"/>
                        <a14:backgroundMark x1="86169" y1="40196" x2="53112" y2="35294"/>
                        <a14:backgroundMark x1="77732" y1="31618" x2="82988" y2="29167"/>
                        <a14:backgroundMark x1="75934" y1="22794" x2="87690" y2="32353"/>
                        <a14:backgroundMark x1="87690" y1="32353" x2="91701" y2="45343"/>
                        <a14:backgroundMark x1="91701" y1="45343" x2="78562" y2="52941"/>
                        <a14:backgroundMark x1="78562" y1="52941" x2="77732" y2="52941"/>
                      </a14:backgroundRemoval>
                    </a14:imgEffect>
                  </a14:imgLayer>
                </a14:imgProps>
              </a:ext>
            </a:extLst>
          </a:blip>
          <a:srcRect l="34890" t="3125" r="40040" b="7461"/>
          <a:stretch>
            <a:fillRect/>
          </a:stretch>
        </p:blipFill>
        <p:spPr>
          <a:xfrm>
            <a:off x="-450925" y="3429000"/>
            <a:ext cx="2032775" cy="4088827"/>
          </a:xfrm>
          <a:prstGeom prst="rect">
            <a:avLst/>
          </a:prstGeom>
        </p:spPr>
      </p:pic>
      <p:pic>
        <p:nvPicPr>
          <p:cNvPr id="5" name="Picture 4" descr="A black background with pink text&#10;&#10;AI-generated content may be incorrect.">
            <a:extLst>
              <a:ext uri="{FF2B5EF4-FFF2-40B4-BE49-F238E27FC236}">
                <a16:creationId xmlns:a16="http://schemas.microsoft.com/office/drawing/2014/main" id="{53B1506F-A86F-5B1D-0D54-1BEB40FF4F81}"/>
              </a:ext>
            </a:extLst>
          </p:cNvPr>
          <p:cNvPicPr>
            <a:picLocks noChangeAspect="1"/>
          </p:cNvPicPr>
          <p:nvPr/>
        </p:nvPicPr>
        <p:blipFill>
          <a:blip r:embed="rId5"/>
          <a:stretch>
            <a:fillRect/>
          </a:stretch>
        </p:blipFill>
        <p:spPr>
          <a:xfrm>
            <a:off x="8679977" y="6008070"/>
            <a:ext cx="3306720" cy="649534"/>
          </a:xfrm>
          <a:prstGeom prst="rect">
            <a:avLst/>
          </a:prstGeom>
        </p:spPr>
      </p:pic>
      <p:sp>
        <p:nvSpPr>
          <p:cNvPr id="7" name="Rectangle 6">
            <a:extLst>
              <a:ext uri="{C183D7F6-B498-43B3-948B-1728B52AA6E4}">
                <adec:decorative xmlns:adec="http://schemas.microsoft.com/office/drawing/2017/decorative" val="1"/>
              </a:ext>
            </a:extLst>
          </p:cNvPr>
          <p:cNvSpPr/>
          <p:nvPr/>
        </p:nvSpPr>
        <p:spPr>
          <a:xfrm>
            <a:off x="329184" y="987552"/>
            <a:ext cx="251460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9" name="Rectangle 8">
            <a:extLst>
              <a:ext uri="{C183D7F6-B498-43B3-948B-1728B52AA6E4}">
                <adec:decorative xmlns:adec="http://schemas.microsoft.com/office/drawing/2017/decorative" val="1"/>
              </a:ext>
            </a:extLst>
          </p:cNvPr>
          <p:cNvSpPr/>
          <p:nvPr/>
        </p:nvSpPr>
        <p:spPr>
          <a:xfrm>
            <a:off x="804672" y="2139696"/>
            <a:ext cx="2971800" cy="2286000"/>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0" name="Rectangle 9">
            <a:extLst>
              <a:ext uri="{C183D7F6-B498-43B3-948B-1728B52AA6E4}">
                <adec:decorative xmlns:adec="http://schemas.microsoft.com/office/drawing/2017/decorative" val="1"/>
              </a:ext>
            </a:extLst>
          </p:cNvPr>
          <p:cNvSpPr/>
          <p:nvPr/>
        </p:nvSpPr>
        <p:spPr>
          <a:xfrm>
            <a:off x="804672" y="2139696"/>
            <a:ext cx="73152" cy="2286000"/>
          </a:xfrm>
          <a:prstGeom prst="rect">
            <a:avLst/>
          </a:prstGeom>
          <a:solidFill>
            <a:srgbClr val="007875"/>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1" name="TextBox 10"/>
          <p:cNvSpPr txBox="1"/>
          <p:nvPr/>
        </p:nvSpPr>
        <p:spPr>
          <a:xfrm>
            <a:off x="969264" y="2231136"/>
            <a:ext cx="2715768" cy="256032"/>
          </a:xfrm>
          <a:prstGeom prst="rect">
            <a:avLst/>
          </a:prstGeom>
          <a:noFill/>
        </p:spPr>
        <p:txBody>
          <a:bodyPr wrap="square" lIns="27432" tIns="27432" rIns="27432" bIns="27432" anchor="t">
            <a:spAutoFit/>
          </a:bodyPr>
          <a:lstStyle/>
          <a:p>
            <a:pPr>
              <a:spcAft>
                <a:spcPts val="0"/>
              </a:spcAft>
            </a:pPr>
            <a:r>
              <a:rPr sz="1450" b="1" i="0">
                <a:solidFill>
                  <a:srgbClr val="007875"/>
                </a:solidFill>
                <a:latin typeface="Arial"/>
              </a:rPr>
              <a:t>Clinical lens</a:t>
            </a:r>
          </a:p>
        </p:txBody>
      </p:sp>
      <p:sp>
        <p:nvSpPr>
          <p:cNvPr id="12" name="TextBox 11"/>
          <p:cNvSpPr txBox="1"/>
          <p:nvPr/>
        </p:nvSpPr>
        <p:spPr>
          <a:xfrm>
            <a:off x="877825" y="2551493"/>
            <a:ext cx="2889502" cy="1894365"/>
          </a:xfrm>
          <a:prstGeom prst="rect">
            <a:avLst/>
          </a:prstGeom>
          <a:noFill/>
        </p:spPr>
        <p:txBody>
          <a:bodyPr wrap="square" lIns="27432" tIns="27432" rIns="27432" bIns="27432" anchor="t">
            <a:spAutoFit/>
          </a:bodyPr>
          <a:lstStyle/>
          <a:p>
            <a:pPr marL="285750" indent="-285750">
              <a:spcAft>
                <a:spcPts val="250"/>
              </a:spcAft>
              <a:buFont typeface="Arial" panose="020B0604020202020204" pitchFamily="34" charset="0"/>
              <a:buChar char="•"/>
            </a:pPr>
            <a:r>
              <a:rPr lang="en-GB" sz="1400" b="0" i="0" dirty="0">
                <a:solidFill>
                  <a:srgbClr val="243142"/>
                </a:solidFill>
                <a:latin typeface="Arial"/>
              </a:rPr>
              <a:t>Developmentally different </a:t>
            </a:r>
            <a:r>
              <a:rPr sz="1400" b="0" i="0" dirty="0">
                <a:solidFill>
                  <a:srgbClr val="243142"/>
                </a:solidFill>
                <a:latin typeface="Arial"/>
              </a:rPr>
              <a:t>patterns</a:t>
            </a:r>
            <a:r>
              <a:rPr lang="en-GB" sz="1400" dirty="0">
                <a:solidFill>
                  <a:srgbClr val="243142"/>
                </a:solidFill>
                <a:latin typeface="Arial"/>
              </a:rPr>
              <a:t> </a:t>
            </a:r>
            <a:r>
              <a:rPr sz="1400" b="0" i="0" dirty="0">
                <a:solidFill>
                  <a:srgbClr val="243142"/>
                </a:solidFill>
                <a:latin typeface="Arial"/>
              </a:rPr>
              <a:t>persistent</a:t>
            </a:r>
            <a:r>
              <a:rPr lang="en-GB" sz="1400" dirty="0">
                <a:solidFill>
                  <a:srgbClr val="243142"/>
                </a:solidFill>
                <a:latin typeface="Arial"/>
              </a:rPr>
              <a:t>t </a:t>
            </a:r>
            <a:r>
              <a:rPr sz="1400" b="0" i="0" dirty="0">
                <a:solidFill>
                  <a:srgbClr val="243142"/>
                </a:solidFill>
                <a:latin typeface="Arial"/>
              </a:rPr>
              <a:t>across</a:t>
            </a:r>
            <a:r>
              <a:rPr lang="en-GB" sz="1400" b="0" i="0" dirty="0">
                <a:solidFill>
                  <a:srgbClr val="243142"/>
                </a:solidFill>
                <a:latin typeface="Arial"/>
              </a:rPr>
              <a:t> </a:t>
            </a:r>
            <a:r>
              <a:rPr sz="1400" b="0" i="0" dirty="0">
                <a:solidFill>
                  <a:srgbClr val="243142"/>
                </a:solidFill>
                <a:latin typeface="Arial"/>
              </a:rPr>
              <a:t>settings</a:t>
            </a:r>
          </a:p>
          <a:p>
            <a:pPr marL="285750" indent="-285750">
              <a:spcAft>
                <a:spcPts val="250"/>
              </a:spcAft>
              <a:buFont typeface="Arial" panose="020B0604020202020204" pitchFamily="34" charset="0"/>
              <a:buChar char="•"/>
            </a:pPr>
            <a:r>
              <a:rPr sz="1400" b="0" i="0" dirty="0">
                <a:solidFill>
                  <a:srgbClr val="243142"/>
                </a:solidFill>
                <a:latin typeface="Arial"/>
              </a:rPr>
              <a:t>Diagnosis considers context, history and co-occurring needs</a:t>
            </a:r>
            <a:endParaRPr lang="en-GB" sz="1400" b="0" i="0" dirty="0">
              <a:solidFill>
                <a:srgbClr val="243142"/>
              </a:solidFill>
              <a:latin typeface="Arial"/>
            </a:endParaRPr>
          </a:p>
          <a:p>
            <a:pPr marL="285750" indent="-285750">
              <a:spcAft>
                <a:spcPts val="250"/>
              </a:spcAft>
              <a:buFont typeface="Arial" panose="020B0604020202020204" pitchFamily="34" charset="0"/>
              <a:buChar char="•"/>
            </a:pPr>
            <a:r>
              <a:rPr lang="en-GB" sz="1400" dirty="0">
                <a:solidFill>
                  <a:srgbClr val="243142"/>
                </a:solidFill>
                <a:latin typeface="Arial"/>
              </a:rPr>
              <a:t>Medical model for disability and may use deficit-focused lang</a:t>
            </a:r>
          </a:p>
          <a:p>
            <a:pPr marL="285750" indent="-285750">
              <a:spcAft>
                <a:spcPts val="250"/>
              </a:spcAft>
              <a:buFont typeface="Arial" panose="020B0604020202020204" pitchFamily="34" charset="0"/>
              <a:buChar char="•"/>
            </a:pPr>
            <a:r>
              <a:rPr lang="en-GB" sz="1400" dirty="0">
                <a:solidFill>
                  <a:srgbClr val="243142"/>
                </a:solidFill>
                <a:latin typeface="Arial"/>
              </a:rPr>
              <a:t>Treatment and medication</a:t>
            </a:r>
            <a:endParaRPr sz="1400" b="0" i="0" dirty="0">
              <a:solidFill>
                <a:srgbClr val="243142"/>
              </a:solidFill>
              <a:latin typeface="Arial"/>
            </a:endParaRPr>
          </a:p>
        </p:txBody>
      </p:sp>
      <p:sp>
        <p:nvSpPr>
          <p:cNvPr id="13" name="Rectangle 12">
            <a:extLst>
              <a:ext uri="{C183D7F6-B498-43B3-948B-1728B52AA6E4}">
                <adec:decorative xmlns:adec="http://schemas.microsoft.com/office/drawing/2017/decorative" val="1"/>
              </a:ext>
            </a:extLst>
          </p:cNvPr>
          <p:cNvSpPr/>
          <p:nvPr/>
        </p:nvSpPr>
        <p:spPr>
          <a:xfrm>
            <a:off x="4191633" y="2149584"/>
            <a:ext cx="3169286" cy="2286000"/>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4" name="Rectangle 13">
            <a:extLst>
              <a:ext uri="{C183D7F6-B498-43B3-948B-1728B52AA6E4}">
                <adec:decorative xmlns:adec="http://schemas.microsoft.com/office/drawing/2017/decorative" val="1"/>
              </a:ext>
            </a:extLst>
          </p:cNvPr>
          <p:cNvSpPr/>
          <p:nvPr/>
        </p:nvSpPr>
        <p:spPr>
          <a:xfrm>
            <a:off x="4169663" y="2139696"/>
            <a:ext cx="73152" cy="2286000"/>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5" name="TextBox 14"/>
          <p:cNvSpPr txBox="1"/>
          <p:nvPr/>
        </p:nvSpPr>
        <p:spPr>
          <a:xfrm>
            <a:off x="4334255" y="2231136"/>
            <a:ext cx="3172968" cy="256032"/>
          </a:xfrm>
          <a:prstGeom prst="rect">
            <a:avLst/>
          </a:prstGeom>
          <a:noFill/>
        </p:spPr>
        <p:txBody>
          <a:bodyPr wrap="square" lIns="27432" tIns="27432" rIns="27432" bIns="27432" anchor="t">
            <a:spAutoFit/>
          </a:bodyPr>
          <a:lstStyle/>
          <a:p>
            <a:pPr>
              <a:spcAft>
                <a:spcPts val="0"/>
              </a:spcAft>
            </a:pPr>
            <a:r>
              <a:rPr sz="1450" b="1" i="0" dirty="0">
                <a:solidFill>
                  <a:srgbClr val="E86B2E"/>
                </a:solidFill>
                <a:latin typeface="Arial"/>
              </a:rPr>
              <a:t>Psychological lens</a:t>
            </a:r>
          </a:p>
        </p:txBody>
      </p:sp>
      <p:sp>
        <p:nvSpPr>
          <p:cNvPr id="16" name="TextBox 15"/>
          <p:cNvSpPr txBox="1"/>
          <p:nvPr/>
        </p:nvSpPr>
        <p:spPr>
          <a:xfrm>
            <a:off x="4334255" y="2596896"/>
            <a:ext cx="2876971" cy="1545038"/>
          </a:xfrm>
          <a:prstGeom prst="rect">
            <a:avLst/>
          </a:prstGeom>
          <a:noFill/>
        </p:spPr>
        <p:txBody>
          <a:bodyPr wrap="square" lIns="27432" tIns="27432" rIns="27432" bIns="27432" anchor="t">
            <a:spAutoFit/>
          </a:bodyPr>
          <a:lstStyle/>
          <a:p>
            <a:pPr marL="285750" indent="-285750">
              <a:spcAft>
                <a:spcPts val="250"/>
              </a:spcAft>
              <a:buFont typeface="Arial" panose="020B0604020202020204" pitchFamily="34" charset="0"/>
              <a:buChar char="•"/>
            </a:pPr>
            <a:r>
              <a:rPr sz="1530" b="0" i="0" dirty="0">
                <a:solidFill>
                  <a:srgbClr val="243142"/>
                </a:solidFill>
                <a:latin typeface="Arial"/>
              </a:rPr>
              <a:t>Executive function</a:t>
            </a:r>
            <a:r>
              <a:rPr lang="en-GB" sz="1530" b="0" i="0" dirty="0">
                <a:solidFill>
                  <a:srgbClr val="243142"/>
                </a:solidFill>
                <a:latin typeface="Arial"/>
              </a:rPr>
              <a:t> impacts</a:t>
            </a:r>
          </a:p>
          <a:p>
            <a:pPr marL="285750" indent="-285750">
              <a:spcAft>
                <a:spcPts val="250"/>
              </a:spcAft>
              <a:buFont typeface="Arial" panose="020B0604020202020204" pitchFamily="34" charset="0"/>
              <a:buChar char="•"/>
            </a:pPr>
            <a:r>
              <a:rPr sz="1530" b="0" i="0" dirty="0">
                <a:solidFill>
                  <a:srgbClr val="243142"/>
                </a:solidFill>
                <a:latin typeface="Arial"/>
              </a:rPr>
              <a:t>Attention is regulated by interest, novelty, emotion and demand</a:t>
            </a:r>
          </a:p>
          <a:p>
            <a:pPr marL="285750" indent="-285750">
              <a:spcAft>
                <a:spcPts val="250"/>
              </a:spcAft>
              <a:buFont typeface="Arial" panose="020B0604020202020204" pitchFamily="34" charset="0"/>
              <a:buChar char="•"/>
            </a:pPr>
            <a:r>
              <a:rPr sz="1530" b="0" i="0" dirty="0">
                <a:solidFill>
                  <a:srgbClr val="243142"/>
                </a:solidFill>
                <a:latin typeface="Arial"/>
              </a:rPr>
              <a:t>Emotion regulation and motivation can be variable</a:t>
            </a:r>
          </a:p>
        </p:txBody>
      </p:sp>
      <p:sp>
        <p:nvSpPr>
          <p:cNvPr id="17" name="Rectangle 16">
            <a:extLst>
              <a:ext uri="{C183D7F6-B498-43B3-948B-1728B52AA6E4}">
                <adec:decorative xmlns:adec="http://schemas.microsoft.com/office/drawing/2017/decorative" val="1"/>
              </a:ext>
            </a:extLst>
          </p:cNvPr>
          <p:cNvSpPr/>
          <p:nvPr/>
        </p:nvSpPr>
        <p:spPr>
          <a:xfrm>
            <a:off x="8001000" y="2139696"/>
            <a:ext cx="3221736" cy="2286000"/>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8" name="Rectangle 17">
            <a:extLst>
              <a:ext uri="{C183D7F6-B498-43B3-948B-1728B52AA6E4}">
                <adec:decorative xmlns:adec="http://schemas.microsoft.com/office/drawing/2017/decorative" val="1"/>
              </a:ext>
            </a:extLst>
          </p:cNvPr>
          <p:cNvSpPr/>
          <p:nvPr/>
        </p:nvSpPr>
        <p:spPr>
          <a:xfrm>
            <a:off x="8001000" y="2139696"/>
            <a:ext cx="73152" cy="2286000"/>
          </a:xfrm>
          <a:prstGeom prst="rect">
            <a:avLst/>
          </a:prstGeom>
          <a:solidFill>
            <a:srgbClr val="005F5D"/>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9" name="TextBox 18"/>
          <p:cNvSpPr txBox="1"/>
          <p:nvPr/>
        </p:nvSpPr>
        <p:spPr>
          <a:xfrm>
            <a:off x="8165592" y="2231136"/>
            <a:ext cx="2624328" cy="256032"/>
          </a:xfrm>
          <a:prstGeom prst="rect">
            <a:avLst/>
          </a:prstGeom>
          <a:noFill/>
        </p:spPr>
        <p:txBody>
          <a:bodyPr wrap="square" lIns="27432" tIns="27432" rIns="27432" bIns="27432" anchor="t">
            <a:spAutoFit/>
          </a:bodyPr>
          <a:lstStyle/>
          <a:p>
            <a:pPr>
              <a:spcAft>
                <a:spcPts val="0"/>
              </a:spcAft>
            </a:pPr>
            <a:r>
              <a:rPr sz="1450" b="1" i="0">
                <a:solidFill>
                  <a:srgbClr val="005F5D"/>
                </a:solidFill>
                <a:latin typeface="Arial"/>
              </a:rPr>
              <a:t>School lens</a:t>
            </a:r>
          </a:p>
        </p:txBody>
      </p:sp>
      <p:sp>
        <p:nvSpPr>
          <p:cNvPr id="20" name="TextBox 19"/>
          <p:cNvSpPr txBox="1"/>
          <p:nvPr/>
        </p:nvSpPr>
        <p:spPr>
          <a:xfrm>
            <a:off x="8086975" y="2515548"/>
            <a:ext cx="2889501" cy="1932837"/>
          </a:xfrm>
          <a:prstGeom prst="rect">
            <a:avLst/>
          </a:prstGeom>
          <a:noFill/>
        </p:spPr>
        <p:txBody>
          <a:bodyPr wrap="square" lIns="27432" tIns="27432" rIns="27432" bIns="27432" anchor="t">
            <a:spAutoFit/>
          </a:bodyPr>
          <a:lstStyle/>
          <a:p>
            <a:pPr marL="285750" indent="-285750">
              <a:spcAft>
                <a:spcPts val="250"/>
              </a:spcAft>
              <a:buFont typeface="Arial" panose="020B0604020202020204" pitchFamily="34" charset="0"/>
              <a:buChar char="•"/>
            </a:pPr>
            <a:r>
              <a:rPr sz="1400" b="0" i="0" dirty="0">
                <a:solidFill>
                  <a:srgbClr val="243142"/>
                </a:solidFill>
                <a:latin typeface="Arial"/>
              </a:rPr>
              <a:t>Presentation varies by lesson, adult and time of day</a:t>
            </a:r>
          </a:p>
          <a:p>
            <a:pPr marL="285750" indent="-285750">
              <a:spcAft>
                <a:spcPts val="250"/>
              </a:spcAft>
              <a:buFont typeface="Arial" panose="020B0604020202020204" pitchFamily="34" charset="0"/>
              <a:buChar char="•"/>
            </a:pPr>
            <a:r>
              <a:rPr lang="en-GB" sz="1400" dirty="0">
                <a:solidFill>
                  <a:srgbClr val="243142"/>
                </a:solidFill>
                <a:latin typeface="Arial"/>
              </a:rPr>
              <a:t>How to r</a:t>
            </a:r>
            <a:r>
              <a:rPr sz="1400" b="0" i="0" dirty="0">
                <a:solidFill>
                  <a:srgbClr val="243142"/>
                </a:solidFill>
                <a:latin typeface="Arial"/>
              </a:rPr>
              <a:t>educe cognitive load </a:t>
            </a:r>
            <a:endParaRPr lang="en-GB" sz="1400" b="0" i="0" dirty="0">
              <a:solidFill>
                <a:srgbClr val="243142"/>
              </a:solidFill>
              <a:latin typeface="Arial"/>
            </a:endParaRPr>
          </a:p>
          <a:p>
            <a:pPr marL="285750" indent="-285750">
              <a:spcAft>
                <a:spcPts val="250"/>
              </a:spcAft>
              <a:buFont typeface="Arial" panose="020B0604020202020204" pitchFamily="34" charset="0"/>
              <a:buChar char="•"/>
            </a:pPr>
            <a:r>
              <a:rPr sz="1400" b="0" i="0" dirty="0">
                <a:solidFill>
                  <a:srgbClr val="243142"/>
                </a:solidFill>
                <a:latin typeface="Arial"/>
              </a:rPr>
              <a:t>Co-regulate first; reflect and problem-solve when calm</a:t>
            </a:r>
            <a:endParaRPr lang="en-GB" sz="1400" b="0" i="0" dirty="0">
              <a:solidFill>
                <a:srgbClr val="243142"/>
              </a:solidFill>
              <a:latin typeface="Arial"/>
            </a:endParaRPr>
          </a:p>
          <a:p>
            <a:pPr marL="285750" indent="-285750">
              <a:spcAft>
                <a:spcPts val="250"/>
              </a:spcAft>
              <a:buFont typeface="Arial" panose="020B0604020202020204" pitchFamily="34" charset="0"/>
              <a:buChar char="•"/>
            </a:pPr>
            <a:r>
              <a:rPr lang="en-GB" sz="1400" dirty="0">
                <a:solidFill>
                  <a:srgbClr val="243142"/>
                </a:solidFill>
                <a:latin typeface="Arial"/>
              </a:rPr>
              <a:t>Inclusive environment </a:t>
            </a:r>
          </a:p>
          <a:p>
            <a:pPr marL="285750" indent="-285750">
              <a:spcAft>
                <a:spcPts val="250"/>
              </a:spcAft>
              <a:buFont typeface="Arial" panose="020B0604020202020204" pitchFamily="34" charset="0"/>
              <a:buChar char="•"/>
            </a:pPr>
            <a:r>
              <a:rPr lang="en-GB" sz="1400" dirty="0">
                <a:solidFill>
                  <a:srgbClr val="243142"/>
                </a:solidFill>
                <a:latin typeface="Arial"/>
              </a:rPr>
              <a:t>What a</a:t>
            </a:r>
            <a:r>
              <a:rPr lang="en-GB" sz="1400" b="0" i="0" dirty="0">
                <a:solidFill>
                  <a:srgbClr val="243142"/>
                </a:solidFill>
                <a:latin typeface="Arial"/>
              </a:rPr>
              <a:t>djustments </a:t>
            </a:r>
            <a:r>
              <a:rPr lang="en-GB" sz="1400" dirty="0">
                <a:solidFill>
                  <a:srgbClr val="243142"/>
                </a:solidFill>
                <a:latin typeface="Arial"/>
              </a:rPr>
              <a:t>a</a:t>
            </a:r>
            <a:r>
              <a:rPr lang="en-GB" sz="1400" b="0" i="0" dirty="0">
                <a:solidFill>
                  <a:srgbClr val="243142"/>
                </a:solidFill>
                <a:latin typeface="Arial"/>
              </a:rPr>
              <a:t>re possible to remove barriers</a:t>
            </a:r>
            <a:endParaRPr sz="1400" b="0" i="0" dirty="0">
              <a:solidFill>
                <a:srgbClr val="243142"/>
              </a:solidFill>
              <a:latin typeface="Arial"/>
            </a:endParaRPr>
          </a:p>
        </p:txBody>
      </p:sp>
      <p:sp>
        <p:nvSpPr>
          <p:cNvPr id="21" name="TextBox 20"/>
          <p:cNvSpPr txBox="1"/>
          <p:nvPr/>
        </p:nvSpPr>
        <p:spPr>
          <a:xfrm>
            <a:off x="1114280" y="4924044"/>
            <a:ext cx="8823960" cy="609398"/>
          </a:xfrm>
          <a:prstGeom prst="rect">
            <a:avLst/>
          </a:prstGeom>
          <a:noFill/>
        </p:spPr>
        <p:txBody>
          <a:bodyPr wrap="square" lIns="27432" tIns="27432" rIns="27432" bIns="27432" anchor="t">
            <a:spAutoFit/>
          </a:bodyPr>
          <a:lstStyle/>
          <a:p>
            <a:pPr algn="ctr">
              <a:spcAft>
                <a:spcPts val="0"/>
              </a:spcAft>
            </a:pPr>
            <a:r>
              <a:rPr sz="1800" b="1" i="0" dirty="0">
                <a:solidFill>
                  <a:srgbClr val="005F5D"/>
                </a:solidFill>
                <a:latin typeface="Arial"/>
              </a:rPr>
              <a:t>Helpful reframe: “Can’t yet</a:t>
            </a:r>
            <a:r>
              <a:rPr lang="en-GB" sz="1800" b="1" i="0" dirty="0">
                <a:solidFill>
                  <a:srgbClr val="005F5D"/>
                </a:solidFill>
                <a:latin typeface="Arial"/>
              </a:rPr>
              <a:t>"</a:t>
            </a:r>
            <a:r>
              <a:rPr sz="1800" b="1" i="0" dirty="0">
                <a:solidFill>
                  <a:srgbClr val="005F5D"/>
                </a:solidFill>
                <a:latin typeface="Arial"/>
              </a:rPr>
              <a:t> not </a:t>
            </a:r>
            <a:r>
              <a:rPr lang="en-GB" sz="1800" b="1" i="0" dirty="0">
                <a:solidFill>
                  <a:srgbClr val="005F5D"/>
                </a:solidFill>
                <a:latin typeface="Arial"/>
              </a:rPr>
              <a:t>"</a:t>
            </a:r>
            <a:r>
              <a:rPr sz="1800" b="1" i="0" dirty="0">
                <a:solidFill>
                  <a:srgbClr val="005F5D"/>
                </a:solidFill>
                <a:latin typeface="Arial"/>
              </a:rPr>
              <a:t>won’t.” Look for the skill, demand or environment that needs adjusting</a:t>
            </a:r>
            <a:r>
              <a:rPr lang="en-GB" sz="1800" b="1" i="0" dirty="0">
                <a:solidFill>
                  <a:srgbClr val="005F5D"/>
                </a:solidFill>
                <a:latin typeface="Arial"/>
              </a:rPr>
              <a:t> and developing.</a:t>
            </a:r>
            <a:endParaRPr sz="1800" b="1" i="0" dirty="0">
              <a:solidFill>
                <a:srgbClr val="005F5D"/>
              </a:solidFill>
              <a:latin typeface="Arial"/>
            </a:endParaRPr>
          </a:p>
        </p:txBody>
      </p:sp>
      <p:sp>
        <p:nvSpPr>
          <p:cNvPr id="22" name="TextBox 21"/>
          <p:cNvSpPr txBox="1"/>
          <p:nvPr/>
        </p:nvSpPr>
        <p:spPr>
          <a:xfrm>
            <a:off x="1627632" y="6053328"/>
            <a:ext cx="6903720" cy="228600"/>
          </a:xfrm>
          <a:prstGeom prst="rect">
            <a:avLst/>
          </a:prstGeom>
          <a:noFill/>
        </p:spPr>
        <p:txBody>
          <a:bodyPr wrap="square" lIns="27432" tIns="27432" rIns="27432" bIns="27432" anchor="t">
            <a:spAutoFit/>
          </a:bodyPr>
          <a:lstStyle/>
          <a:p>
            <a:pPr>
              <a:spcAft>
                <a:spcPts val="0"/>
              </a:spcAft>
            </a:pPr>
            <a:r>
              <a:rPr sz="850" b="0" i="1">
                <a:solidFill>
                  <a:srgbClr val="243142"/>
                </a:solidFill>
                <a:latin typeface="Arial"/>
              </a:rPr>
              <a:t>Sources: NICE NG87; NIMH ADHD overview; DSM-5 diagnostic criteria summary</a:t>
            </a:r>
          </a:p>
        </p:txBody>
      </p:sp>
      <p:sp>
        <p:nvSpPr>
          <p:cNvPr id="3" name="Arrow: Pentagon 2">
            <a:extLst>
              <a:ext uri="{FF2B5EF4-FFF2-40B4-BE49-F238E27FC236}">
                <a16:creationId xmlns:a16="http://schemas.microsoft.com/office/drawing/2014/main" id="{649FB928-98B4-5720-FF89-04CCC90DE05C}"/>
              </a:ext>
            </a:extLst>
          </p:cNvPr>
          <p:cNvSpPr/>
          <p:nvPr/>
        </p:nvSpPr>
        <p:spPr>
          <a:xfrm>
            <a:off x="-19416" y="-4734"/>
            <a:ext cx="2032775" cy="1240644"/>
          </a:xfrm>
          <a:prstGeom prst="homePlate">
            <a:avLst/>
          </a:prstGeom>
          <a:solidFill>
            <a:srgbClr val="007875"/>
          </a:solidFill>
          <a:ln>
            <a:solidFill>
              <a:srgbClr val="007875"/>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a:t>A closer look at ADHD</a:t>
            </a:r>
          </a:p>
        </p:txBody>
      </p:sp>
    </p:spTree>
    <p:extLst>
      <p:ext uri="{BB962C8B-B14F-4D97-AF65-F5344CB8AC3E}">
        <p14:creationId xmlns:p14="http://schemas.microsoft.com/office/powerpoint/2010/main" val="404681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animBg="1"/>
      <p:bldP spid="14" grpId="0" animBg="1"/>
      <p:bldP spid="15" grpId="0"/>
      <p:bldP spid="16" grpId="0"/>
      <p:bldP spid="17" grpId="0" animBg="1"/>
      <p:bldP spid="18" grpId="0" animBg="1"/>
      <p:bldP spid="19" grpId="0"/>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show="0">
  <p:cSld>
    <p:bg>
      <p:bgPr>
        <a:solidFill>
          <a:srgbClr val="F8E4CD"/>
        </a:solidFill>
        <a:effectLst/>
      </p:bgPr>
    </p:bg>
    <p:spTree>
      <p:nvGrpSpPr>
        <p:cNvPr id="1" name="">
          <a:extLst>
            <a:ext uri="{FF2B5EF4-FFF2-40B4-BE49-F238E27FC236}">
              <a16:creationId xmlns:a16="http://schemas.microsoft.com/office/drawing/2014/main" id="{DC3C941C-833F-BDDF-31FD-1CD0BD61A421}"/>
            </a:ext>
          </a:extLst>
        </p:cNvPr>
        <p:cNvGrpSpPr/>
        <p:nvPr/>
      </p:nvGrpSpPr>
      <p:grpSpPr>
        <a:xfrm>
          <a:off x="0" y="0"/>
          <a:ext cx="0" cy="0"/>
          <a:chOff x="0" y="0"/>
          <a:chExt cx="0" cy="0"/>
        </a:xfrm>
      </p:grpSpPr>
      <p:pic>
        <p:nvPicPr>
          <p:cNvPr id="39" name="Picture 38">
            <a:extLst>
              <a:ext uri="{FF2B5EF4-FFF2-40B4-BE49-F238E27FC236}">
                <a16:creationId xmlns:a16="http://schemas.microsoft.com/office/drawing/2014/main" id="{205A1ACE-3DBE-2D2B-36B8-6D8D7F4BCD1E}"/>
              </a:ext>
            </a:extLst>
          </p:cNvPr>
          <p:cNvPicPr>
            <a:picLocks noChangeAspect="1"/>
          </p:cNvPicPr>
          <p:nvPr/>
        </p:nvPicPr>
        <p:blipFill>
          <a:blip r:embed="rId2">
            <a:extLst>
              <a:ext uri="{28A0092B-C50C-407E-A947-70E740481C1C}">
                <a14:useLocalDpi xmlns:a14="http://schemas.microsoft.com/office/drawing/2010/main" val="0"/>
              </a:ext>
            </a:extLst>
          </a:blip>
          <a:srcRect t="20859" b="14399"/>
          <a:stretch>
            <a:fillRect/>
          </a:stretch>
        </p:blipFill>
        <p:spPr>
          <a:xfrm>
            <a:off x="0" y="1737425"/>
            <a:ext cx="9868063" cy="4259206"/>
          </a:xfrm>
          <a:prstGeom prst="rect">
            <a:avLst/>
          </a:prstGeom>
        </p:spPr>
      </p:pic>
      <p:sp>
        <p:nvSpPr>
          <p:cNvPr id="10" name="Rectangle 9">
            <a:extLst>
              <a:ext uri="{FF2B5EF4-FFF2-40B4-BE49-F238E27FC236}">
                <a16:creationId xmlns:a16="http://schemas.microsoft.com/office/drawing/2014/main" id="{48D0C693-B7E0-F0BC-EE56-EE9FF22DD6F5}"/>
              </a:ext>
              <a:ext uri="{C183D7F6-B498-43B3-948B-1728B52AA6E4}">
                <adec:decorative xmlns:adec="http://schemas.microsoft.com/office/drawing/2017/decorative" val="1"/>
              </a:ext>
            </a:extLst>
          </p:cNvPr>
          <p:cNvSpPr/>
          <p:nvPr/>
        </p:nvSpPr>
        <p:spPr>
          <a:xfrm>
            <a:off x="329184" y="987552"/>
            <a:ext cx="2240280" cy="49232"/>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3" name="TextBox 2">
            <a:extLst>
              <a:ext uri="{FF2B5EF4-FFF2-40B4-BE49-F238E27FC236}">
                <a16:creationId xmlns:a16="http://schemas.microsoft.com/office/drawing/2014/main" id="{2FC353C1-3435-0875-7431-B00A08D11154}"/>
              </a:ext>
            </a:extLst>
          </p:cNvPr>
          <p:cNvSpPr txBox="1"/>
          <p:nvPr/>
        </p:nvSpPr>
        <p:spPr>
          <a:xfrm>
            <a:off x="2094315" y="199495"/>
            <a:ext cx="116419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b="1" dirty="0">
                <a:solidFill>
                  <a:srgbClr val="000000"/>
                </a:solidFill>
                <a:latin typeface="Arial"/>
              </a:rPr>
              <a:t>A Closer Look: S</a:t>
            </a:r>
            <a:r>
              <a:rPr lang="en-GB" sz="3600" b="1" baseline="0" dirty="0">
                <a:latin typeface="Arial"/>
              </a:rPr>
              <a:t>enses</a:t>
            </a:r>
            <a:endParaRPr lang="en-GB" dirty="0"/>
          </a:p>
        </p:txBody>
      </p:sp>
      <p:pic>
        <p:nvPicPr>
          <p:cNvPr id="6" name="Picture 5" descr="A black background with pink text&#10;&#10;AI-generated content may be incorrect.">
            <a:extLst>
              <a:ext uri="{FF2B5EF4-FFF2-40B4-BE49-F238E27FC236}">
                <a16:creationId xmlns:a16="http://schemas.microsoft.com/office/drawing/2014/main" id="{B8DB5F0B-10C3-B6F9-D189-6AA733FD14C1}"/>
              </a:ext>
            </a:extLst>
          </p:cNvPr>
          <p:cNvPicPr>
            <a:picLocks noChangeAspect="1"/>
          </p:cNvPicPr>
          <p:nvPr/>
        </p:nvPicPr>
        <p:blipFill>
          <a:blip r:embed="rId3"/>
          <a:stretch>
            <a:fillRect/>
          </a:stretch>
        </p:blipFill>
        <p:spPr>
          <a:xfrm>
            <a:off x="9385299" y="6147517"/>
            <a:ext cx="2601397" cy="510988"/>
          </a:xfrm>
          <a:prstGeom prst="rect">
            <a:avLst/>
          </a:prstGeom>
        </p:spPr>
      </p:pic>
      <p:sp>
        <p:nvSpPr>
          <p:cNvPr id="2" name="TextBox 1">
            <a:extLst>
              <a:ext uri="{FF2B5EF4-FFF2-40B4-BE49-F238E27FC236}">
                <a16:creationId xmlns:a16="http://schemas.microsoft.com/office/drawing/2014/main" id="{81108703-740F-FB95-E572-EAA128FE38AA}"/>
              </a:ext>
            </a:extLst>
          </p:cNvPr>
          <p:cNvSpPr txBox="1"/>
          <p:nvPr/>
        </p:nvSpPr>
        <p:spPr>
          <a:xfrm>
            <a:off x="2690848" y="829569"/>
            <a:ext cx="9171968" cy="646331"/>
          </a:xfrm>
          <a:prstGeom prst="rect">
            <a:avLst/>
          </a:prstGeom>
          <a:noFill/>
        </p:spPr>
        <p:txBody>
          <a:bodyPr wrap="square" rtlCol="0">
            <a:spAutoFit/>
          </a:bodyPr>
          <a:lstStyle/>
          <a:p>
            <a:r>
              <a:rPr lang="en-GB" dirty="0"/>
              <a:t>Many ADHD people, like those with other neurodivergent conditions, can sometimes experience sensory differences</a:t>
            </a:r>
          </a:p>
        </p:txBody>
      </p:sp>
      <p:sp>
        <p:nvSpPr>
          <p:cNvPr id="5" name="TextBox 4">
            <a:extLst>
              <a:ext uri="{FF2B5EF4-FFF2-40B4-BE49-F238E27FC236}">
                <a16:creationId xmlns:a16="http://schemas.microsoft.com/office/drawing/2014/main" id="{C77D0463-BF60-4C14-6C64-C1204BD6FB23}"/>
              </a:ext>
            </a:extLst>
          </p:cNvPr>
          <p:cNvSpPr txBox="1"/>
          <p:nvPr/>
        </p:nvSpPr>
        <p:spPr>
          <a:xfrm>
            <a:off x="9868063" y="1734259"/>
            <a:ext cx="2118633" cy="3693319"/>
          </a:xfrm>
          <a:prstGeom prst="rect">
            <a:avLst/>
          </a:prstGeom>
          <a:solidFill>
            <a:srgbClr val="8CFEF9"/>
          </a:solidFill>
        </p:spPr>
        <p:txBody>
          <a:bodyPr wrap="square" rtlCol="0">
            <a:spAutoFit/>
          </a:bodyPr>
          <a:lstStyle/>
          <a:p>
            <a:r>
              <a:rPr lang="en-GB" dirty="0"/>
              <a:t>An individual might have a unique sensory profile where some senses are </a:t>
            </a:r>
            <a:r>
              <a:rPr lang="en-GB" b="1" dirty="0"/>
              <a:t>over responsive </a:t>
            </a:r>
            <a:r>
              <a:rPr lang="en-GB" dirty="0"/>
              <a:t>and others are </a:t>
            </a:r>
            <a:r>
              <a:rPr lang="en-GB" b="1" dirty="0"/>
              <a:t>under responsive</a:t>
            </a:r>
            <a:r>
              <a:rPr lang="en-GB" dirty="0"/>
              <a:t>. Look at the </a:t>
            </a:r>
            <a:r>
              <a:rPr lang="en-GB" dirty="0">
                <a:solidFill>
                  <a:srgbClr val="002060"/>
                </a:solidFill>
                <a:hlinkClick r:id="rId4">
                  <a:extLst>
                    <a:ext uri="{A12FA001-AC4F-418D-AE19-62706E023703}">
                      <ahyp:hlinkClr xmlns:ahyp="http://schemas.microsoft.com/office/drawing/2018/hyperlinkcolor" val="tx"/>
                    </a:ext>
                  </a:extLst>
                </a:hlinkClick>
              </a:rPr>
              <a:t>Sensory Supports </a:t>
            </a:r>
            <a:r>
              <a:rPr lang="en-GB" dirty="0"/>
              <a:t>info and checklist on the SCC webpage for more information.</a:t>
            </a:r>
          </a:p>
        </p:txBody>
      </p:sp>
      <p:sp>
        <p:nvSpPr>
          <p:cNvPr id="8" name="Arrow: Pentagon 7">
            <a:extLst>
              <a:ext uri="{FF2B5EF4-FFF2-40B4-BE49-F238E27FC236}">
                <a16:creationId xmlns:a16="http://schemas.microsoft.com/office/drawing/2014/main" id="{5FA8A57E-90E2-2386-9659-6FF06682CC28}"/>
              </a:ext>
            </a:extLst>
          </p:cNvPr>
          <p:cNvSpPr/>
          <p:nvPr/>
        </p:nvSpPr>
        <p:spPr>
          <a:xfrm>
            <a:off x="-19416" y="-4734"/>
            <a:ext cx="2032775" cy="1240644"/>
          </a:xfrm>
          <a:prstGeom prst="homePlate">
            <a:avLst/>
          </a:prstGeom>
          <a:solidFill>
            <a:srgbClr val="007875"/>
          </a:solidFill>
          <a:ln>
            <a:solidFill>
              <a:srgbClr val="007875"/>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 closer look at ADHD</a:t>
            </a:r>
          </a:p>
        </p:txBody>
      </p:sp>
      <p:sp>
        <p:nvSpPr>
          <p:cNvPr id="19" name="Rectangle 18">
            <a:extLst>
              <a:ext uri="{FF2B5EF4-FFF2-40B4-BE49-F238E27FC236}">
                <a16:creationId xmlns:a16="http://schemas.microsoft.com/office/drawing/2014/main" id="{99D0E650-5490-3E8A-49A4-591DF651D19F}"/>
              </a:ext>
            </a:extLst>
          </p:cNvPr>
          <p:cNvSpPr/>
          <p:nvPr/>
        </p:nvSpPr>
        <p:spPr>
          <a:xfrm>
            <a:off x="1471577" y="2284510"/>
            <a:ext cx="1083564" cy="1205322"/>
          </a:xfrm>
          <a:prstGeom prst="rect">
            <a:avLst/>
          </a:prstGeom>
          <a:solidFill>
            <a:srgbClr val="F8E3CD"/>
          </a:solidFill>
          <a:ln>
            <a:solidFill>
              <a:srgbClr val="F9E3C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92070DED-D7E5-1027-01C6-CA2E2F8972AD}"/>
              </a:ext>
            </a:extLst>
          </p:cNvPr>
          <p:cNvSpPr/>
          <p:nvPr/>
        </p:nvSpPr>
        <p:spPr>
          <a:xfrm>
            <a:off x="3983761" y="2284510"/>
            <a:ext cx="1083564" cy="1205322"/>
          </a:xfrm>
          <a:prstGeom prst="rect">
            <a:avLst/>
          </a:prstGeom>
          <a:solidFill>
            <a:srgbClr val="F8E3CD"/>
          </a:solidFill>
          <a:ln>
            <a:solidFill>
              <a:srgbClr val="F9E3C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5782C20C-1221-9A81-4E35-77448A66061C}"/>
              </a:ext>
            </a:extLst>
          </p:cNvPr>
          <p:cNvSpPr/>
          <p:nvPr/>
        </p:nvSpPr>
        <p:spPr>
          <a:xfrm>
            <a:off x="6389638" y="2252211"/>
            <a:ext cx="1083564" cy="1205322"/>
          </a:xfrm>
          <a:prstGeom prst="rect">
            <a:avLst/>
          </a:prstGeom>
          <a:solidFill>
            <a:srgbClr val="F8E3CD"/>
          </a:solidFill>
          <a:ln>
            <a:solidFill>
              <a:srgbClr val="F9E3C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0D91102E-4BD6-BE52-6BFD-4CB3D7075A8D}"/>
              </a:ext>
            </a:extLst>
          </p:cNvPr>
          <p:cNvSpPr/>
          <p:nvPr/>
        </p:nvSpPr>
        <p:spPr>
          <a:xfrm>
            <a:off x="8635243" y="2284510"/>
            <a:ext cx="1083564" cy="1205322"/>
          </a:xfrm>
          <a:prstGeom prst="rect">
            <a:avLst/>
          </a:prstGeom>
          <a:solidFill>
            <a:srgbClr val="F8E3CD"/>
          </a:solidFill>
          <a:ln>
            <a:solidFill>
              <a:srgbClr val="F9E3C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6C86A09A-C73E-678E-3E57-4E1F040121A6}"/>
              </a:ext>
            </a:extLst>
          </p:cNvPr>
          <p:cNvSpPr/>
          <p:nvPr/>
        </p:nvSpPr>
        <p:spPr>
          <a:xfrm>
            <a:off x="1305402" y="4665126"/>
            <a:ext cx="1083564" cy="1205322"/>
          </a:xfrm>
          <a:prstGeom prst="rect">
            <a:avLst/>
          </a:prstGeom>
          <a:solidFill>
            <a:srgbClr val="F8E3CD"/>
          </a:solidFill>
          <a:ln>
            <a:solidFill>
              <a:srgbClr val="F9E3C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a16="http://schemas.microsoft.com/office/drawing/2014/main" id="{76F1959B-AAB6-B8F8-D6D4-3B8A27BC77C4}"/>
              </a:ext>
            </a:extLst>
          </p:cNvPr>
          <p:cNvSpPr/>
          <p:nvPr/>
        </p:nvSpPr>
        <p:spPr>
          <a:xfrm>
            <a:off x="3641529" y="4665126"/>
            <a:ext cx="1083564" cy="1205322"/>
          </a:xfrm>
          <a:prstGeom prst="rect">
            <a:avLst/>
          </a:prstGeom>
          <a:solidFill>
            <a:srgbClr val="F8E3CD"/>
          </a:solidFill>
          <a:ln>
            <a:solidFill>
              <a:srgbClr val="F9E3C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171BA341-61CB-2B50-6534-50DB8490C328}"/>
              </a:ext>
            </a:extLst>
          </p:cNvPr>
          <p:cNvSpPr/>
          <p:nvPr/>
        </p:nvSpPr>
        <p:spPr>
          <a:xfrm>
            <a:off x="6213013" y="4791309"/>
            <a:ext cx="1253895" cy="1205322"/>
          </a:xfrm>
          <a:prstGeom prst="rect">
            <a:avLst/>
          </a:prstGeom>
          <a:solidFill>
            <a:srgbClr val="F8E3CD"/>
          </a:solidFill>
          <a:ln>
            <a:solidFill>
              <a:srgbClr val="F9E3C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a:extLst>
              <a:ext uri="{FF2B5EF4-FFF2-40B4-BE49-F238E27FC236}">
                <a16:creationId xmlns:a16="http://schemas.microsoft.com/office/drawing/2014/main" id="{539D6256-261C-D753-B729-B564A4F1BE64}"/>
              </a:ext>
            </a:extLst>
          </p:cNvPr>
          <p:cNvSpPr/>
          <p:nvPr/>
        </p:nvSpPr>
        <p:spPr>
          <a:xfrm>
            <a:off x="8635244" y="4866752"/>
            <a:ext cx="1226526" cy="1205322"/>
          </a:xfrm>
          <a:prstGeom prst="rect">
            <a:avLst/>
          </a:prstGeom>
          <a:solidFill>
            <a:srgbClr val="F8E3CD"/>
          </a:solidFill>
          <a:ln>
            <a:solidFill>
              <a:srgbClr val="F9E3C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89B883FF-4A0D-5FFB-7E38-382EE3643DCC}"/>
              </a:ext>
            </a:extLst>
          </p:cNvPr>
          <p:cNvPicPr>
            <a:picLocks noChangeAspect="1"/>
          </p:cNvPicPr>
          <p:nvPr/>
        </p:nvPicPr>
        <p:blipFill>
          <a:blip r:embed="rId5"/>
          <a:stretch>
            <a:fillRect/>
          </a:stretch>
        </p:blipFill>
        <p:spPr>
          <a:xfrm>
            <a:off x="10566155" y="5466159"/>
            <a:ext cx="640886" cy="642776"/>
          </a:xfrm>
          <a:prstGeom prst="rect">
            <a:avLst/>
          </a:prstGeom>
        </p:spPr>
      </p:pic>
    </p:spTree>
    <p:extLst>
      <p:ext uri="{BB962C8B-B14F-4D97-AF65-F5344CB8AC3E}">
        <p14:creationId xmlns:p14="http://schemas.microsoft.com/office/powerpoint/2010/main" val="20590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1"/>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5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5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43"/>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0"/>
                                          </p:stCondLst>
                                        </p:cTn>
                                        <p:tgtEl>
                                          <p:spTgt spid="45"/>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4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43" grpId="0" animBg="1"/>
      <p:bldP spid="45" grpId="0" animBg="1"/>
      <p:bldP spid="47" grpId="0" animBg="1"/>
      <p:bldP spid="49" grpId="0" animBg="1"/>
      <p:bldP spid="51" grpId="0" animBg="1"/>
      <p:bldP spid="53" grpId="0" animBg="1"/>
      <p:bldP spid="5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E7ACD1-E679-EA64-4AF0-A38A580E2E2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B36A9D5-2F01-DB74-FC8B-9C15D4E15CA8}"/>
              </a:ext>
            </a:extLst>
          </p:cNvPr>
          <p:cNvSpPr txBox="1"/>
          <p:nvPr/>
        </p:nvSpPr>
        <p:spPr>
          <a:xfrm>
            <a:off x="2120345" y="25975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Anxiety: Causes</a:t>
            </a:r>
            <a:endParaRPr sz="3600" b="1" dirty="0">
              <a:solidFill>
                <a:srgbClr val="000000"/>
              </a:solidFill>
              <a:latin typeface="Arial"/>
            </a:endParaRPr>
          </a:p>
        </p:txBody>
      </p:sp>
      <p:pic>
        <p:nvPicPr>
          <p:cNvPr id="6" name="Picture 5" descr="A group of cartoon characters&#10;&#10;AI-generated content may be incorrect.">
            <a:extLst>
              <a:ext uri="{FF2B5EF4-FFF2-40B4-BE49-F238E27FC236}">
                <a16:creationId xmlns:a16="http://schemas.microsoft.com/office/drawing/2014/main" id="{445BE068-3944-82CD-8946-82A6BBFE917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804" b="89951" l="7054" r="89903">
                        <a14:foregroundMark x1="25450" y1="71078" x2="25450" y2="71078"/>
                        <a14:foregroundMark x1="21740" y1="71033" x2="21922" y2="70016"/>
                        <a14:foregroundMark x1="45090" y1="68627" x2="47441" y2="58824"/>
                        <a14:foregroundMark x1="47441" y1="58824" x2="51867" y2="51225"/>
                        <a14:foregroundMark x1="51867" y1="51225" x2="49101" y2="70343"/>
                        <a14:foregroundMark x1="49101" y1="70343" x2="50069" y2="74265"/>
                        <a14:foregroundMark x1="50207" y1="71814" x2="50761" y2="63725"/>
                        <a14:foregroundMark x1="48271" y1="68627" x2="48271" y2="61765"/>
                        <a14:foregroundMark x1="25133" y1="68100" x2="28427" y2="68218"/>
                        <a14:foregroundMark x1="20289" y1="67925" x2="20841" y2="67945"/>
                        <a14:foregroundMark x1="40035" y1="85287" x2="41186" y2="85659"/>
                        <a14:foregroundMark x1="37875" y1="84589" x2="39995" y2="85274"/>
                        <a14:foregroundMark x1="31239" y1="82445" x2="31709" y2="82597"/>
                        <a14:foregroundMark x1="48819" y1="80470" x2="44790" y2="78658"/>
                        <a14:foregroundMark x1="10650" y1="58824" x2="10734" y2="60475"/>
                        <a14:foregroundMark x1="8396" y1="72501" x2="5394" y2="67647"/>
                        <a14:foregroundMark x1="16459" y1="85539" x2="15319" y2="83696"/>
                        <a14:foregroundMark x1="6669" y1="58420" x2="7054" y2="55637"/>
                        <a14:foregroundMark x1="5394" y1="67647" x2="5772" y2="64911"/>
                        <a14:foregroundMark x1="7054" y1="55637" x2="8843" y2="53783"/>
                        <a14:foregroundMark x1="30234" y1="49497" x2="30271" y2="49527"/>
                        <a14:foregroundMark x1="43736" y1="46400" x2="45781" y2="45343"/>
                        <a14:foregroundMark x1="41958" y1="47319" x2="43472" y2="46536"/>
                        <a14:foregroundMark x1="45781" y1="45343" x2="49654" y2="45588"/>
                        <a14:foregroundMark x1="59759" y1="50925" x2="59889" y2="50980"/>
                        <a14:foregroundMark x1="46473" y1="45343" x2="57961" y2="50170"/>
                        <a14:foregroundMark x1="56681" y1="79931" x2="57786" y2="80223"/>
                        <a14:foregroundMark x1="56570" y1="79902" x2="56566" y2="79901"/>
                        <a14:foregroundMark x1="8219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Mark x1="56570" y1="67892" x2="70263" y2="97059"/>
                        <a14:backgroundMark x1="70263" y1="97059" x2="75795" y2="80637"/>
                        <a14:backgroundMark x1="75795" y1="80637" x2="77040" y2="68873"/>
                        <a14:backgroundMark x1="77040" y1="68873" x2="71923" y2="53431"/>
                        <a14:backgroundMark x1="71923" y1="53431" x2="62517" y2="55147"/>
                        <a14:backgroundMark x1="62517" y1="55147" x2="58783" y2="58824"/>
                        <a14:backgroundMark x1="58783" y1="58824" x2="68050" y2="53186"/>
                        <a14:backgroundMark x1="68050" y1="53186" x2="71923" y2="58578"/>
                        <a14:backgroundMark x1="74274" y1="61765" x2="72891" y2="72059"/>
                        <a14:backgroundMark x1="72891" y1="72059" x2="71093" y2="77451"/>
                        <a14:backgroundMark x1="82296" y1="77451" x2="67773" y2="83578"/>
                        <a14:backgroundMark x1="67773" y1="83578" x2="60028" y2="70588"/>
                        <a14:backgroundMark x1="60028" y1="70588" x2="62241" y2="54902"/>
                        <a14:backgroundMark x1="62241" y1="54902" x2="68188" y2="53186"/>
                        <a14:backgroundMark x1="68188" y1="53186" x2="64177" y2="62255"/>
                        <a14:backgroundMark x1="64177" y1="62255" x2="63624" y2="68873"/>
                        <a14:backgroundMark x1="55187" y1="68382" x2="61687" y2="46814"/>
                        <a14:backgroundMark x1="61687" y1="46814" x2="63347" y2="46814"/>
                        <a14:backgroundMark x1="56155" y1="50735" x2="58230" y2="71324"/>
                        <a14:backgroundMark x1="69848" y1="75980" x2="76487" y2="64461"/>
                        <a14:backgroundMark x1="76487" y1="64461" x2="86030" y2="59069"/>
                        <a14:backgroundMark x1="86030" y1="59069" x2="87414" y2="59559"/>
                        <a14:backgroundMark x1="87414" y1="59559" x2="76349" y2="68873"/>
                        <a14:backgroundMark x1="76349" y1="68873" x2="62794" y2="71814"/>
                        <a14:backgroundMark x1="61964" y1="72059" x2="61964" y2="72059"/>
                        <a14:backgroundMark x1="57815" y1="82108" x2="58368" y2="58088"/>
                        <a14:backgroundMark x1="58368" y1="58088" x2="62794" y2="48529"/>
                        <a14:backgroundMark x1="62794" y1="48529" x2="82296" y2="71324"/>
                        <a14:backgroundMark x1="82988" y1="81373" x2="84924" y2="75245"/>
                        <a14:backgroundMark x1="55187" y1="87500" x2="57400" y2="75735"/>
                        <a14:backgroundMark x1="57400" y1="75735" x2="57538" y2="75735"/>
                        <a14:backgroundMark x1="55740" y1="82108" x2="33748" y2="97059"/>
                        <a14:backgroundMark x1="37759" y1="84069" x2="31812" y2="68627"/>
                        <a14:backgroundMark x1="31812" y1="68627" x2="16598" y2="49510"/>
                        <a14:backgroundMark x1="16598" y1="49510" x2="10927" y2="78676"/>
                        <a14:backgroundMark x1="10927" y1="78676" x2="32918" y2="77696"/>
                        <a14:backgroundMark x1="32918" y1="77696" x2="38589" y2="58088"/>
                        <a14:backgroundMark x1="38589" y1="58088" x2="41632" y2="70833"/>
                        <a14:backgroundMark x1="41632" y1="70833" x2="41079" y2="82108"/>
                        <a14:backgroundMark x1="41079" y1="79657" x2="42739" y2="50490"/>
                        <a14:backgroundMark x1="42739" y1="50490" x2="40387" y2="46814"/>
                        <a14:backgroundMark x1="40387" y1="46814" x2="19917" y2="66176"/>
                        <a14:backgroundMark x1="19917" y1="66176" x2="15353" y2="50980"/>
                        <a14:backgroundMark x1="15353" y1="50980" x2="33472" y2="42892"/>
                        <a14:backgroundMark x1="33472" y1="42892" x2="34993" y2="44853"/>
                        <a14:backgroundMark x1="34716" y1="49020" x2="35270" y2="84559"/>
                        <a14:backgroundMark x1="35270" y1="84559" x2="34716" y2="85294"/>
                        <a14:backgroundMark x1="31674" y1="84069" x2="15491" y2="73529"/>
                        <a14:backgroundMark x1="15491" y1="73529" x2="3043" y2="57598"/>
                        <a14:backgroundMark x1="3043" y1="57598" x2="9820" y2="48039"/>
                        <a14:backgroundMark x1="9820" y1="48039" x2="15353" y2="52206"/>
                        <a14:backgroundMark x1="15353" y1="52206" x2="15629" y2="53431"/>
                        <a14:backgroundMark x1="23651" y1="77941" x2="15353" y2="61275"/>
                        <a14:backgroundMark x1="15353" y1="61275" x2="27524" y2="30882"/>
                        <a14:backgroundMark x1="27524" y1="30882" x2="26279" y2="58824"/>
                        <a14:backgroundMark x1="26279" y1="58824" x2="20332" y2="53922"/>
                        <a14:backgroundMark x1="20332" y1="53922" x2="18257" y2="63725"/>
                        <a14:backgroundMark x1="18257" y1="63725" x2="25173" y2="51716"/>
                        <a14:backgroundMark x1="25173" y1="51716" x2="25864" y2="51471"/>
                        <a14:backgroundMark x1="86169" y1="40196" x2="53112" y2="35294"/>
                        <a14:backgroundMark x1="77732" y1="31618" x2="82988" y2="29167"/>
                        <a14:backgroundMark x1="75934" y1="22794" x2="87690" y2="32353"/>
                        <a14:backgroundMark x1="87690" y1="32353" x2="91701" y2="45343"/>
                        <a14:backgroundMark x1="91701" y1="45343" x2="78562" y2="52941"/>
                        <a14:backgroundMark x1="78562" y1="52941" x2="77732" y2="52941"/>
                      </a14:backgroundRemoval>
                    </a14:imgEffect>
                  </a14:imgLayer>
                </a14:imgProps>
              </a:ext>
            </a:extLst>
          </a:blip>
          <a:srcRect l="34890" t="3125" r="40040" b="7461"/>
          <a:stretch>
            <a:fillRect/>
          </a:stretch>
        </p:blipFill>
        <p:spPr>
          <a:xfrm>
            <a:off x="-450925" y="3429000"/>
            <a:ext cx="2032775" cy="4088827"/>
          </a:xfrm>
          <a:prstGeom prst="rect">
            <a:avLst/>
          </a:prstGeom>
        </p:spPr>
      </p:pic>
      <p:pic>
        <p:nvPicPr>
          <p:cNvPr id="5" name="Picture 4" descr="A black background with pink text&#10;&#10;AI-generated content may be incorrect.">
            <a:extLst>
              <a:ext uri="{FF2B5EF4-FFF2-40B4-BE49-F238E27FC236}">
                <a16:creationId xmlns:a16="http://schemas.microsoft.com/office/drawing/2014/main" id="{87F5C11D-6E96-F88E-9D67-0EC3CBEE7161}"/>
              </a:ext>
            </a:extLst>
          </p:cNvPr>
          <p:cNvPicPr>
            <a:picLocks noChangeAspect="1"/>
          </p:cNvPicPr>
          <p:nvPr/>
        </p:nvPicPr>
        <p:blipFill>
          <a:blip r:embed="rId5"/>
          <a:stretch>
            <a:fillRect/>
          </a:stretch>
        </p:blipFill>
        <p:spPr>
          <a:xfrm>
            <a:off x="8679977" y="6008070"/>
            <a:ext cx="3306720" cy="649534"/>
          </a:xfrm>
          <a:prstGeom prst="rect">
            <a:avLst/>
          </a:prstGeom>
        </p:spPr>
      </p:pic>
      <p:sp>
        <p:nvSpPr>
          <p:cNvPr id="7" name="Rectangle 6">
            <a:extLst>
              <a:ext uri="{FF2B5EF4-FFF2-40B4-BE49-F238E27FC236}">
                <a16:creationId xmlns:a16="http://schemas.microsoft.com/office/drawing/2014/main" id="{22151964-DDBC-9D50-48C5-2C5BE5123932}"/>
              </a:ext>
              <a:ext uri="{C183D7F6-B498-43B3-948B-1728B52AA6E4}">
                <adec:decorative xmlns:adec="http://schemas.microsoft.com/office/drawing/2017/decorative" val="1"/>
              </a:ext>
            </a:extLst>
          </p:cNvPr>
          <p:cNvSpPr/>
          <p:nvPr/>
        </p:nvSpPr>
        <p:spPr>
          <a:xfrm>
            <a:off x="329184" y="987552"/>
            <a:ext cx="205740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3" name="Arrow: Pentagon 2">
            <a:extLst>
              <a:ext uri="{FF2B5EF4-FFF2-40B4-BE49-F238E27FC236}">
                <a16:creationId xmlns:a16="http://schemas.microsoft.com/office/drawing/2014/main" id="{23BB21B1-46B2-E4A1-25A9-181DF3E22619}"/>
              </a:ext>
            </a:extLst>
          </p:cNvPr>
          <p:cNvSpPr/>
          <p:nvPr/>
        </p:nvSpPr>
        <p:spPr>
          <a:xfrm>
            <a:off x="-28836" y="-18350"/>
            <a:ext cx="2032775" cy="1240644"/>
          </a:xfrm>
          <a:prstGeom prst="homePlate">
            <a:avLst/>
          </a:prstGeom>
          <a:solidFill>
            <a:srgbClr val="E86B2E"/>
          </a:solidFill>
          <a:ln>
            <a:solidFill>
              <a:srgbClr val="E86B2E"/>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Anxiety and threat</a:t>
            </a:r>
          </a:p>
        </p:txBody>
      </p:sp>
      <p:sp>
        <p:nvSpPr>
          <p:cNvPr id="2" name="TextBox 1">
            <a:extLst>
              <a:ext uri="{FF2B5EF4-FFF2-40B4-BE49-F238E27FC236}">
                <a16:creationId xmlns:a16="http://schemas.microsoft.com/office/drawing/2014/main" id="{427D690F-CA5F-A315-8856-70564F9F2EAE}"/>
              </a:ext>
            </a:extLst>
          </p:cNvPr>
          <p:cNvSpPr txBox="1"/>
          <p:nvPr/>
        </p:nvSpPr>
        <p:spPr>
          <a:xfrm>
            <a:off x="2003939" y="2258458"/>
            <a:ext cx="924420" cy="369332"/>
          </a:xfrm>
          <a:prstGeom prst="rect">
            <a:avLst/>
          </a:prstGeom>
          <a:noFill/>
        </p:spPr>
        <p:txBody>
          <a:bodyPr wrap="none" rtlCol="0">
            <a:spAutoFit/>
          </a:bodyPr>
          <a:lstStyle/>
          <a:p>
            <a:r>
              <a:rPr lang="en-GB" dirty="0"/>
              <a:t>Iceberg</a:t>
            </a:r>
          </a:p>
        </p:txBody>
      </p:sp>
      <p:sp>
        <p:nvSpPr>
          <p:cNvPr id="60" name="Shape 6">
            <a:extLst>
              <a:ext uri="{FF2B5EF4-FFF2-40B4-BE49-F238E27FC236}">
                <a16:creationId xmlns:a16="http://schemas.microsoft.com/office/drawing/2014/main" id="{21C23091-93E7-9A7E-38E6-AD8515388B75}"/>
              </a:ext>
            </a:extLst>
          </p:cNvPr>
          <p:cNvSpPr/>
          <p:nvPr/>
        </p:nvSpPr>
        <p:spPr>
          <a:xfrm>
            <a:off x="5731037" y="906088"/>
            <a:ext cx="5897880" cy="4526280"/>
          </a:xfrm>
          <a:prstGeom prst="roundRect">
            <a:avLst>
              <a:gd name="adj" fmla="val 1616"/>
            </a:avLst>
          </a:prstGeom>
          <a:solidFill>
            <a:srgbClr val="FFFFFF"/>
          </a:solidFill>
          <a:ln w="10160">
            <a:solidFill>
              <a:srgbClr val="FDEAD7"/>
            </a:solidFill>
            <a:prstDash val="solid"/>
          </a:ln>
          <a:effectLst>
            <a:outerShdw blurRad="12700" dist="50800" dir="2700000" algn="bl" rotWithShape="0">
              <a:srgbClr val="A0A0A0">
                <a:alpha val="12000"/>
              </a:srgbClr>
            </a:outerShdw>
          </a:effectLst>
        </p:spPr>
        <p:txBody>
          <a:bodyPr wrap="square"/>
          <a:lstStyle/>
          <a:p>
            <a:endParaRPr lang="en-GB"/>
          </a:p>
        </p:txBody>
      </p:sp>
      <p:sp>
        <p:nvSpPr>
          <p:cNvPr id="62" name="Shape 7">
            <a:extLst>
              <a:ext uri="{FF2B5EF4-FFF2-40B4-BE49-F238E27FC236}">
                <a16:creationId xmlns:a16="http://schemas.microsoft.com/office/drawing/2014/main" id="{F828E474-F385-5975-C1D2-A998F143206D}"/>
              </a:ext>
            </a:extLst>
          </p:cNvPr>
          <p:cNvSpPr/>
          <p:nvPr/>
        </p:nvSpPr>
        <p:spPr>
          <a:xfrm>
            <a:off x="5991641" y="1078187"/>
            <a:ext cx="5303520" cy="484632"/>
          </a:xfrm>
          <a:prstGeom prst="roundRect">
            <a:avLst>
              <a:gd name="adj" fmla="val 13208"/>
            </a:avLst>
          </a:prstGeom>
          <a:solidFill>
            <a:srgbClr val="166A6E"/>
          </a:solidFill>
          <a:ln w="12700">
            <a:solidFill>
              <a:srgbClr val="166A6E"/>
            </a:solidFill>
            <a:prstDash val="solid"/>
          </a:ln>
        </p:spPr>
        <p:txBody>
          <a:bodyPr wrap="square"/>
          <a:lstStyle/>
          <a:p>
            <a:endParaRPr lang="en-GB" sz="1600"/>
          </a:p>
        </p:txBody>
      </p:sp>
      <p:sp>
        <p:nvSpPr>
          <p:cNvPr id="64" name="Text 8">
            <a:extLst>
              <a:ext uri="{FF2B5EF4-FFF2-40B4-BE49-F238E27FC236}">
                <a16:creationId xmlns:a16="http://schemas.microsoft.com/office/drawing/2014/main" id="{9C6AB5B9-142A-B351-8235-25307CA80928}"/>
              </a:ext>
            </a:extLst>
          </p:cNvPr>
          <p:cNvSpPr/>
          <p:nvPr/>
        </p:nvSpPr>
        <p:spPr>
          <a:xfrm>
            <a:off x="6343685" y="1192563"/>
            <a:ext cx="4965192" cy="201168"/>
          </a:xfrm>
          <a:prstGeom prst="rect">
            <a:avLst/>
          </a:prstGeom>
          <a:noFill/>
          <a:ln/>
        </p:spPr>
        <p:txBody>
          <a:bodyPr wrap="square" lIns="0" tIns="0" rIns="0" bIns="0" rtlCol="0" anchor="ctr"/>
          <a:lstStyle/>
          <a:p>
            <a:pPr marL="0" indent="0">
              <a:buNone/>
            </a:pPr>
            <a:r>
              <a:rPr lang="en-US" sz="1600" b="1" dirty="0">
                <a:solidFill>
                  <a:srgbClr val="FFFFFF"/>
                </a:solidFill>
                <a:latin typeface="Arial" pitchFamily="34" charset="0"/>
                <a:ea typeface="Arial" pitchFamily="34" charset="-122"/>
                <a:cs typeface="Arial" pitchFamily="34" charset="-120"/>
              </a:rPr>
              <a:t>What’s causing general anxiety in young people?</a:t>
            </a:r>
            <a:endParaRPr lang="en-US" sz="1600" dirty="0"/>
          </a:p>
        </p:txBody>
      </p:sp>
      <p:sp>
        <p:nvSpPr>
          <p:cNvPr id="66" name="Text 9">
            <a:extLst>
              <a:ext uri="{FF2B5EF4-FFF2-40B4-BE49-F238E27FC236}">
                <a16:creationId xmlns:a16="http://schemas.microsoft.com/office/drawing/2014/main" id="{592798CE-733A-F727-3E4A-6A16540A1BA6}"/>
              </a:ext>
            </a:extLst>
          </p:cNvPr>
          <p:cNvSpPr/>
          <p:nvPr/>
        </p:nvSpPr>
        <p:spPr>
          <a:xfrm>
            <a:off x="8199917" y="1604772"/>
            <a:ext cx="2926080" cy="128016"/>
          </a:xfrm>
          <a:prstGeom prst="rect">
            <a:avLst/>
          </a:prstGeom>
          <a:noFill/>
          <a:ln/>
        </p:spPr>
        <p:txBody>
          <a:bodyPr wrap="square" lIns="0" tIns="0" rIns="0" bIns="0" rtlCol="0" anchor="ctr"/>
          <a:lstStyle/>
          <a:p>
            <a:pPr marL="0" indent="0">
              <a:buNone/>
            </a:pPr>
            <a:endParaRPr lang="en-US" sz="1600" dirty="0"/>
          </a:p>
        </p:txBody>
      </p:sp>
      <p:sp>
        <p:nvSpPr>
          <p:cNvPr id="68" name="Shape 10">
            <a:extLst>
              <a:ext uri="{FF2B5EF4-FFF2-40B4-BE49-F238E27FC236}">
                <a16:creationId xmlns:a16="http://schemas.microsoft.com/office/drawing/2014/main" id="{7ED2E2C4-5C3B-EAD3-DA2F-6B1D152F463E}"/>
              </a:ext>
            </a:extLst>
          </p:cNvPr>
          <p:cNvSpPr/>
          <p:nvPr/>
        </p:nvSpPr>
        <p:spPr>
          <a:xfrm>
            <a:off x="6005357" y="1668780"/>
            <a:ext cx="5303520" cy="400487"/>
          </a:xfrm>
          <a:prstGeom prst="roundRect">
            <a:avLst>
              <a:gd name="adj" fmla="val 13208"/>
            </a:avLst>
          </a:prstGeom>
          <a:solidFill>
            <a:srgbClr val="F9FAFB"/>
          </a:solidFill>
          <a:ln w="12700">
            <a:solidFill>
              <a:srgbClr val="F9FAFB"/>
            </a:solidFill>
            <a:prstDash val="solid"/>
          </a:ln>
        </p:spPr>
        <p:txBody>
          <a:bodyPr wrap="square"/>
          <a:lstStyle/>
          <a:p>
            <a:r>
              <a:rPr lang="en-GB" sz="1600" dirty="0"/>
              <a:t>Social media</a:t>
            </a:r>
          </a:p>
        </p:txBody>
      </p:sp>
      <p:sp>
        <p:nvSpPr>
          <p:cNvPr id="74" name="Shape 13">
            <a:extLst>
              <a:ext uri="{FF2B5EF4-FFF2-40B4-BE49-F238E27FC236}">
                <a16:creationId xmlns:a16="http://schemas.microsoft.com/office/drawing/2014/main" id="{1C16F7AD-36DF-37A1-CE34-6A9FBB9F8E08}"/>
              </a:ext>
            </a:extLst>
          </p:cNvPr>
          <p:cNvSpPr/>
          <p:nvPr/>
        </p:nvSpPr>
        <p:spPr>
          <a:xfrm>
            <a:off x="6005357" y="2133275"/>
            <a:ext cx="5303520" cy="484632"/>
          </a:xfrm>
          <a:prstGeom prst="roundRect">
            <a:avLst>
              <a:gd name="adj" fmla="val 13208"/>
            </a:avLst>
          </a:prstGeom>
          <a:solidFill>
            <a:srgbClr val="FDEAD7"/>
          </a:solidFill>
          <a:ln w="12700">
            <a:solidFill>
              <a:srgbClr val="FDEAD7"/>
            </a:solidFill>
            <a:prstDash val="solid"/>
          </a:ln>
        </p:spPr>
        <p:txBody>
          <a:bodyPr wrap="square"/>
          <a:lstStyle/>
          <a:p>
            <a:r>
              <a:rPr lang="en-GB" sz="1600" dirty="0"/>
              <a:t>School performance, perfectionism, testing, expectations</a:t>
            </a:r>
          </a:p>
        </p:txBody>
      </p:sp>
      <p:sp>
        <p:nvSpPr>
          <p:cNvPr id="80" name="Shape 16">
            <a:extLst>
              <a:ext uri="{FF2B5EF4-FFF2-40B4-BE49-F238E27FC236}">
                <a16:creationId xmlns:a16="http://schemas.microsoft.com/office/drawing/2014/main" id="{08100D65-3305-CA2D-D711-2889A5F556E5}"/>
              </a:ext>
            </a:extLst>
          </p:cNvPr>
          <p:cNvSpPr/>
          <p:nvPr/>
        </p:nvSpPr>
        <p:spPr>
          <a:xfrm>
            <a:off x="6028217" y="2692517"/>
            <a:ext cx="5303520" cy="484632"/>
          </a:xfrm>
          <a:prstGeom prst="roundRect">
            <a:avLst>
              <a:gd name="adj" fmla="val 13208"/>
            </a:avLst>
          </a:prstGeom>
          <a:solidFill>
            <a:srgbClr val="F9FAFB"/>
          </a:solidFill>
          <a:ln w="12700">
            <a:solidFill>
              <a:srgbClr val="F9FAFB"/>
            </a:solidFill>
            <a:prstDash val="solid"/>
          </a:ln>
        </p:spPr>
        <p:txBody>
          <a:bodyPr wrap="square"/>
          <a:lstStyle/>
          <a:p>
            <a:r>
              <a:rPr lang="en-GB" sz="1600" dirty="0"/>
              <a:t>Extra-curricular performance: sports, video games</a:t>
            </a:r>
          </a:p>
        </p:txBody>
      </p:sp>
      <p:sp>
        <p:nvSpPr>
          <p:cNvPr id="86" name="Shape 19">
            <a:extLst>
              <a:ext uri="{FF2B5EF4-FFF2-40B4-BE49-F238E27FC236}">
                <a16:creationId xmlns:a16="http://schemas.microsoft.com/office/drawing/2014/main" id="{DDEE4683-D271-A703-B212-B3D97D22D7A5}"/>
              </a:ext>
            </a:extLst>
          </p:cNvPr>
          <p:cNvSpPr/>
          <p:nvPr/>
        </p:nvSpPr>
        <p:spPr>
          <a:xfrm>
            <a:off x="6005357" y="3241157"/>
            <a:ext cx="5303520" cy="484632"/>
          </a:xfrm>
          <a:prstGeom prst="roundRect">
            <a:avLst>
              <a:gd name="adj" fmla="val 13208"/>
            </a:avLst>
          </a:prstGeom>
          <a:solidFill>
            <a:srgbClr val="FDEAD7"/>
          </a:solidFill>
          <a:ln w="12700">
            <a:solidFill>
              <a:srgbClr val="FDEAD7"/>
            </a:solidFill>
            <a:prstDash val="solid"/>
          </a:ln>
        </p:spPr>
        <p:txBody>
          <a:bodyPr wrap="square"/>
          <a:lstStyle/>
          <a:p>
            <a:r>
              <a:rPr lang="en-GB" sz="1600" dirty="0"/>
              <a:t>Sensory overwhelm in the environment </a:t>
            </a:r>
          </a:p>
        </p:txBody>
      </p:sp>
      <p:pic>
        <p:nvPicPr>
          <p:cNvPr id="129" name="Picture 128" descr="Can Kidnapping a Giant Iceberg from Antarctica Solve Cape Town's Water  Crisis? | Live Science">
            <a:extLst>
              <a:ext uri="{FF2B5EF4-FFF2-40B4-BE49-F238E27FC236}">
                <a16:creationId xmlns:a16="http://schemas.microsoft.com/office/drawing/2014/main" id="{025552F7-E456-388E-E7EE-3BDFC5AC4187}"/>
              </a:ext>
            </a:extLst>
          </p:cNvPr>
          <p:cNvPicPr>
            <a:picLocks noChangeAspect="1"/>
          </p:cNvPicPr>
          <p:nvPr/>
        </p:nvPicPr>
        <p:blipFill>
          <a:blip r:embed="rId6"/>
          <a:stretch>
            <a:fillRect/>
          </a:stretch>
        </p:blipFill>
        <p:spPr>
          <a:xfrm>
            <a:off x="736948" y="1805940"/>
            <a:ext cx="4572000" cy="3182112"/>
          </a:xfrm>
          <a:prstGeom prst="rect">
            <a:avLst/>
          </a:prstGeom>
        </p:spPr>
      </p:pic>
      <p:sp>
        <p:nvSpPr>
          <p:cNvPr id="9" name="Shape 16">
            <a:extLst>
              <a:ext uri="{FF2B5EF4-FFF2-40B4-BE49-F238E27FC236}">
                <a16:creationId xmlns:a16="http://schemas.microsoft.com/office/drawing/2014/main" id="{71768E69-6E4B-7336-BEB0-F375EB40A57B}"/>
              </a:ext>
            </a:extLst>
          </p:cNvPr>
          <p:cNvSpPr/>
          <p:nvPr/>
        </p:nvSpPr>
        <p:spPr>
          <a:xfrm>
            <a:off x="6028217" y="3771324"/>
            <a:ext cx="5303520" cy="484632"/>
          </a:xfrm>
          <a:prstGeom prst="roundRect">
            <a:avLst>
              <a:gd name="adj" fmla="val 13208"/>
            </a:avLst>
          </a:prstGeom>
          <a:solidFill>
            <a:srgbClr val="F9FAFB"/>
          </a:solidFill>
          <a:ln w="12700">
            <a:solidFill>
              <a:srgbClr val="F9FAFB"/>
            </a:solidFill>
            <a:prstDash val="solid"/>
          </a:ln>
        </p:spPr>
        <p:txBody>
          <a:bodyPr wrap="square"/>
          <a:lstStyle/>
          <a:p>
            <a:r>
              <a:rPr lang="en-GB" sz="1600" dirty="0"/>
              <a:t>Health: pandemic impacts, conditions, sleep, diet, rest</a:t>
            </a:r>
          </a:p>
        </p:txBody>
      </p:sp>
      <p:sp>
        <p:nvSpPr>
          <p:cNvPr id="11" name="Shape 13">
            <a:extLst>
              <a:ext uri="{FF2B5EF4-FFF2-40B4-BE49-F238E27FC236}">
                <a16:creationId xmlns:a16="http://schemas.microsoft.com/office/drawing/2014/main" id="{50FE2B6E-D05B-3835-443E-C4D4FC645166}"/>
              </a:ext>
            </a:extLst>
          </p:cNvPr>
          <p:cNvSpPr/>
          <p:nvPr/>
        </p:nvSpPr>
        <p:spPr>
          <a:xfrm>
            <a:off x="6028217" y="4336762"/>
            <a:ext cx="5303520" cy="484632"/>
          </a:xfrm>
          <a:prstGeom prst="roundRect">
            <a:avLst>
              <a:gd name="adj" fmla="val 13208"/>
            </a:avLst>
          </a:prstGeom>
          <a:solidFill>
            <a:srgbClr val="FDEAD7"/>
          </a:solidFill>
          <a:ln w="12700">
            <a:solidFill>
              <a:srgbClr val="FDEAD7"/>
            </a:solidFill>
            <a:prstDash val="solid"/>
          </a:ln>
        </p:spPr>
        <p:txBody>
          <a:bodyPr wrap="square"/>
          <a:lstStyle/>
          <a:p>
            <a:r>
              <a:rPr lang="en-GB" sz="1600" dirty="0"/>
              <a:t>Peer relationships, development, puberty</a:t>
            </a:r>
          </a:p>
        </p:txBody>
      </p:sp>
      <p:sp>
        <p:nvSpPr>
          <p:cNvPr id="13" name="Shape 16">
            <a:extLst>
              <a:ext uri="{FF2B5EF4-FFF2-40B4-BE49-F238E27FC236}">
                <a16:creationId xmlns:a16="http://schemas.microsoft.com/office/drawing/2014/main" id="{0ECA7DC1-352B-28CF-F359-D2EF772E05AA}"/>
              </a:ext>
            </a:extLst>
          </p:cNvPr>
          <p:cNvSpPr/>
          <p:nvPr/>
        </p:nvSpPr>
        <p:spPr>
          <a:xfrm>
            <a:off x="6028217" y="4902200"/>
            <a:ext cx="5303520" cy="484632"/>
          </a:xfrm>
          <a:prstGeom prst="roundRect">
            <a:avLst>
              <a:gd name="adj" fmla="val 13208"/>
            </a:avLst>
          </a:prstGeom>
          <a:solidFill>
            <a:srgbClr val="F9FAFB"/>
          </a:solidFill>
          <a:ln w="12700">
            <a:solidFill>
              <a:srgbClr val="F9FAFB"/>
            </a:solidFill>
            <a:prstDash val="solid"/>
          </a:ln>
        </p:spPr>
        <p:txBody>
          <a:bodyPr wrap="square"/>
          <a:lstStyle/>
          <a:p>
            <a:r>
              <a:rPr lang="en-GB" sz="1600" dirty="0"/>
              <a:t>Home instability, poverty, trauma, violence </a:t>
            </a:r>
          </a:p>
        </p:txBody>
      </p:sp>
      <p:sp>
        <p:nvSpPr>
          <p:cNvPr id="8" name="TextBox 7">
            <a:extLst>
              <a:ext uri="{FF2B5EF4-FFF2-40B4-BE49-F238E27FC236}">
                <a16:creationId xmlns:a16="http://schemas.microsoft.com/office/drawing/2014/main" id="{B8AD9104-4A4B-5CA3-0E14-52D7D1B6C994}"/>
              </a:ext>
            </a:extLst>
          </p:cNvPr>
          <p:cNvSpPr txBox="1"/>
          <p:nvPr/>
        </p:nvSpPr>
        <p:spPr>
          <a:xfrm>
            <a:off x="1246965" y="4147730"/>
            <a:ext cx="9397652" cy="1769715"/>
          </a:xfrm>
          <a:prstGeom prst="rect">
            <a:avLst/>
          </a:prstGeom>
          <a:noFill/>
        </p:spPr>
        <p:txBody>
          <a:bodyPr wrap="square" lIns="0" tIns="0" rIns="0" bIns="0" anchor="t">
            <a:spAutoFit/>
          </a:bodyPr>
          <a:lstStyle/>
          <a:p>
            <a:pPr algn="ctr">
              <a:spcAft>
                <a:spcPts val="0"/>
              </a:spcAft>
            </a:pPr>
            <a:r>
              <a:rPr lang="en-GB" sz="2300" b="1" dirty="0">
                <a:solidFill>
                  <a:srgbClr val="005F5D"/>
                </a:solidFill>
                <a:latin typeface="Arial"/>
              </a:rPr>
              <a:t>Signs of anxiety you might see:</a:t>
            </a:r>
          </a:p>
          <a:p>
            <a:pPr algn="ctr">
              <a:spcAft>
                <a:spcPts val="0"/>
              </a:spcAft>
            </a:pPr>
            <a:r>
              <a:rPr lang="en-GB" sz="2300" i="0" dirty="0">
                <a:solidFill>
                  <a:srgbClr val="005F5D"/>
                </a:solidFill>
                <a:latin typeface="Arial"/>
              </a:rPr>
              <a:t>Procrastination, difficulty concentrating, somatic issues (headache</a:t>
            </a:r>
            <a:r>
              <a:rPr lang="en-GB" sz="2300" dirty="0">
                <a:solidFill>
                  <a:srgbClr val="005F5D"/>
                </a:solidFill>
                <a:latin typeface="Arial"/>
              </a:rPr>
              <a:t>, stomach-ache, heart pounding), tearfulness, stubbornness or resistance to demands, meltdowns, avoidance, perfectionism, irritability, arguing or pushback, hiding, running away, fatigue, increased rejection sensitivity</a:t>
            </a:r>
            <a:endParaRPr sz="2300" i="0" dirty="0">
              <a:solidFill>
                <a:srgbClr val="005F5D"/>
              </a:solidFill>
              <a:latin typeface="Arial"/>
            </a:endParaRPr>
          </a:p>
        </p:txBody>
      </p:sp>
    </p:spTree>
    <p:extLst>
      <p:ext uri="{BB962C8B-B14F-4D97-AF65-F5344CB8AC3E}">
        <p14:creationId xmlns:p14="http://schemas.microsoft.com/office/powerpoint/2010/main" val="2703544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74" grpId="0" animBg="1"/>
      <p:bldP spid="80" grpId="0" animBg="1"/>
      <p:bldP spid="86" grpId="0" animBg="1"/>
      <p:bldP spid="9" grpId="0" animBg="1"/>
      <p:bldP spid="11" grpId="0" animBg="1"/>
      <p:bldP spid="13"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54620-394B-6CE3-B83A-E0504852A4C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53AA93F-F8CC-BD5F-A091-2469C1F4A423}"/>
              </a:ext>
            </a:extLst>
          </p:cNvPr>
          <p:cNvSpPr txBox="1"/>
          <p:nvPr/>
        </p:nvSpPr>
        <p:spPr>
          <a:xfrm>
            <a:off x="2120345" y="25975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Anxiety: Yerkes-Dodson Law</a:t>
            </a:r>
            <a:endParaRPr sz="3600" b="1" dirty="0">
              <a:solidFill>
                <a:srgbClr val="000000"/>
              </a:solidFill>
              <a:latin typeface="Arial"/>
            </a:endParaRPr>
          </a:p>
        </p:txBody>
      </p:sp>
      <p:pic>
        <p:nvPicPr>
          <p:cNvPr id="6" name="Picture 5" descr="A group of cartoon characters&#10;&#10;AI-generated content may be incorrect.">
            <a:extLst>
              <a:ext uri="{FF2B5EF4-FFF2-40B4-BE49-F238E27FC236}">
                <a16:creationId xmlns:a16="http://schemas.microsoft.com/office/drawing/2014/main" id="{AEEA68BA-0E28-5205-48FD-DE00C22EC9A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804" b="89951" l="7054" r="89903">
                        <a14:foregroundMark x1="25450" y1="71078" x2="25450" y2="71078"/>
                        <a14:foregroundMark x1="21740" y1="71033" x2="21922" y2="70016"/>
                        <a14:foregroundMark x1="45090" y1="68627" x2="47441" y2="58824"/>
                        <a14:foregroundMark x1="47441" y1="58824" x2="51867" y2="51225"/>
                        <a14:foregroundMark x1="51867" y1="51225" x2="49101" y2="70343"/>
                        <a14:foregroundMark x1="49101" y1="70343" x2="50069" y2="74265"/>
                        <a14:foregroundMark x1="50207" y1="71814" x2="50761" y2="63725"/>
                        <a14:foregroundMark x1="48271" y1="68627" x2="48271" y2="61765"/>
                        <a14:foregroundMark x1="25133" y1="68100" x2="28427" y2="68218"/>
                        <a14:foregroundMark x1="20289" y1="67925" x2="20841" y2="67945"/>
                        <a14:foregroundMark x1="40035" y1="85287" x2="41186" y2="85659"/>
                        <a14:foregroundMark x1="37875" y1="84589" x2="39995" y2="85274"/>
                        <a14:foregroundMark x1="31239" y1="82445" x2="31709" y2="82597"/>
                        <a14:foregroundMark x1="48819" y1="80470" x2="44790" y2="78658"/>
                        <a14:foregroundMark x1="10650" y1="58824" x2="10734" y2="60475"/>
                        <a14:foregroundMark x1="8396" y1="72501" x2="5394" y2="67647"/>
                        <a14:foregroundMark x1="16459" y1="85539" x2="15319" y2="83696"/>
                        <a14:foregroundMark x1="6669" y1="58420" x2="7054" y2="55637"/>
                        <a14:foregroundMark x1="5394" y1="67647" x2="5772" y2="64911"/>
                        <a14:foregroundMark x1="7054" y1="55637" x2="8843" y2="53783"/>
                        <a14:foregroundMark x1="30234" y1="49497" x2="30271" y2="49527"/>
                        <a14:foregroundMark x1="43736" y1="46400" x2="45781" y2="45343"/>
                        <a14:foregroundMark x1="41958" y1="47319" x2="43472" y2="46536"/>
                        <a14:foregroundMark x1="45781" y1="45343" x2="49654" y2="45588"/>
                        <a14:foregroundMark x1="59759" y1="50925" x2="59889" y2="50980"/>
                        <a14:foregroundMark x1="46473" y1="45343" x2="57961" y2="50170"/>
                        <a14:foregroundMark x1="56681" y1="79931" x2="57786" y2="80223"/>
                        <a14:foregroundMark x1="56570" y1="79902" x2="56566" y2="79901"/>
                        <a14:foregroundMark x1="8219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Mark x1="56570" y1="67892" x2="70263" y2="97059"/>
                        <a14:backgroundMark x1="70263" y1="97059" x2="75795" y2="80637"/>
                        <a14:backgroundMark x1="75795" y1="80637" x2="77040" y2="68873"/>
                        <a14:backgroundMark x1="77040" y1="68873" x2="71923" y2="53431"/>
                        <a14:backgroundMark x1="71923" y1="53431" x2="62517" y2="55147"/>
                        <a14:backgroundMark x1="62517" y1="55147" x2="58783" y2="58824"/>
                        <a14:backgroundMark x1="58783" y1="58824" x2="68050" y2="53186"/>
                        <a14:backgroundMark x1="68050" y1="53186" x2="71923" y2="58578"/>
                        <a14:backgroundMark x1="74274" y1="61765" x2="72891" y2="72059"/>
                        <a14:backgroundMark x1="72891" y1="72059" x2="71093" y2="77451"/>
                        <a14:backgroundMark x1="82296" y1="77451" x2="67773" y2="83578"/>
                        <a14:backgroundMark x1="67773" y1="83578" x2="60028" y2="70588"/>
                        <a14:backgroundMark x1="60028" y1="70588" x2="62241" y2="54902"/>
                        <a14:backgroundMark x1="62241" y1="54902" x2="68188" y2="53186"/>
                        <a14:backgroundMark x1="68188" y1="53186" x2="64177" y2="62255"/>
                        <a14:backgroundMark x1="64177" y1="62255" x2="63624" y2="68873"/>
                        <a14:backgroundMark x1="55187" y1="68382" x2="61687" y2="46814"/>
                        <a14:backgroundMark x1="61687" y1="46814" x2="63347" y2="46814"/>
                        <a14:backgroundMark x1="56155" y1="50735" x2="58230" y2="71324"/>
                        <a14:backgroundMark x1="69848" y1="75980" x2="76487" y2="64461"/>
                        <a14:backgroundMark x1="76487" y1="64461" x2="86030" y2="59069"/>
                        <a14:backgroundMark x1="86030" y1="59069" x2="87414" y2="59559"/>
                        <a14:backgroundMark x1="87414" y1="59559" x2="76349" y2="68873"/>
                        <a14:backgroundMark x1="76349" y1="68873" x2="62794" y2="71814"/>
                        <a14:backgroundMark x1="61964" y1="72059" x2="61964" y2="72059"/>
                        <a14:backgroundMark x1="57815" y1="82108" x2="58368" y2="58088"/>
                        <a14:backgroundMark x1="58368" y1="58088" x2="62794" y2="48529"/>
                        <a14:backgroundMark x1="62794" y1="48529" x2="82296" y2="71324"/>
                        <a14:backgroundMark x1="82988" y1="81373" x2="84924" y2="75245"/>
                        <a14:backgroundMark x1="55187" y1="87500" x2="57400" y2="75735"/>
                        <a14:backgroundMark x1="57400" y1="75735" x2="57538" y2="75735"/>
                        <a14:backgroundMark x1="55740" y1="82108" x2="33748" y2="97059"/>
                        <a14:backgroundMark x1="37759" y1="84069" x2="31812" y2="68627"/>
                        <a14:backgroundMark x1="31812" y1="68627" x2="16598" y2="49510"/>
                        <a14:backgroundMark x1="16598" y1="49510" x2="10927" y2="78676"/>
                        <a14:backgroundMark x1="10927" y1="78676" x2="32918" y2="77696"/>
                        <a14:backgroundMark x1="32918" y1="77696" x2="38589" y2="58088"/>
                        <a14:backgroundMark x1="38589" y1="58088" x2="41632" y2="70833"/>
                        <a14:backgroundMark x1="41632" y1="70833" x2="41079" y2="82108"/>
                        <a14:backgroundMark x1="41079" y1="79657" x2="42739" y2="50490"/>
                        <a14:backgroundMark x1="42739" y1="50490" x2="40387" y2="46814"/>
                        <a14:backgroundMark x1="40387" y1="46814" x2="19917" y2="66176"/>
                        <a14:backgroundMark x1="19917" y1="66176" x2="15353" y2="50980"/>
                        <a14:backgroundMark x1="15353" y1="50980" x2="33472" y2="42892"/>
                        <a14:backgroundMark x1="33472" y1="42892" x2="34993" y2="44853"/>
                        <a14:backgroundMark x1="34716" y1="49020" x2="35270" y2="84559"/>
                        <a14:backgroundMark x1="35270" y1="84559" x2="34716" y2="85294"/>
                        <a14:backgroundMark x1="31674" y1="84069" x2="15491" y2="73529"/>
                        <a14:backgroundMark x1="15491" y1="73529" x2="3043" y2="57598"/>
                        <a14:backgroundMark x1="3043" y1="57598" x2="9820" y2="48039"/>
                        <a14:backgroundMark x1="9820" y1="48039" x2="15353" y2="52206"/>
                        <a14:backgroundMark x1="15353" y1="52206" x2="15629" y2="53431"/>
                        <a14:backgroundMark x1="23651" y1="77941" x2="15353" y2="61275"/>
                        <a14:backgroundMark x1="15353" y1="61275" x2="27524" y2="30882"/>
                        <a14:backgroundMark x1="27524" y1="30882" x2="26279" y2="58824"/>
                        <a14:backgroundMark x1="26279" y1="58824" x2="20332" y2="53922"/>
                        <a14:backgroundMark x1="20332" y1="53922" x2="18257" y2="63725"/>
                        <a14:backgroundMark x1="18257" y1="63725" x2="25173" y2="51716"/>
                        <a14:backgroundMark x1="25173" y1="51716" x2="25864" y2="51471"/>
                        <a14:backgroundMark x1="86169" y1="40196" x2="53112" y2="35294"/>
                        <a14:backgroundMark x1="77732" y1="31618" x2="82988" y2="29167"/>
                        <a14:backgroundMark x1="75934" y1="22794" x2="87690" y2="32353"/>
                        <a14:backgroundMark x1="87690" y1="32353" x2="91701" y2="45343"/>
                        <a14:backgroundMark x1="91701" y1="45343" x2="78562" y2="52941"/>
                        <a14:backgroundMark x1="78562" y1="52941" x2="77732" y2="52941"/>
                      </a14:backgroundRemoval>
                    </a14:imgEffect>
                  </a14:imgLayer>
                </a14:imgProps>
              </a:ext>
            </a:extLst>
          </a:blip>
          <a:srcRect l="34890" t="3125" r="40040" b="7461"/>
          <a:stretch>
            <a:fillRect/>
          </a:stretch>
        </p:blipFill>
        <p:spPr>
          <a:xfrm>
            <a:off x="-450925" y="3429000"/>
            <a:ext cx="2032775" cy="4088827"/>
          </a:xfrm>
          <a:prstGeom prst="rect">
            <a:avLst/>
          </a:prstGeom>
        </p:spPr>
      </p:pic>
      <p:pic>
        <p:nvPicPr>
          <p:cNvPr id="5" name="Picture 4" descr="A black background with pink text&#10;&#10;AI-generated content may be incorrect.">
            <a:extLst>
              <a:ext uri="{FF2B5EF4-FFF2-40B4-BE49-F238E27FC236}">
                <a16:creationId xmlns:a16="http://schemas.microsoft.com/office/drawing/2014/main" id="{24457A40-F335-2337-AB53-6CF993DB3BA3}"/>
              </a:ext>
            </a:extLst>
          </p:cNvPr>
          <p:cNvPicPr>
            <a:picLocks noChangeAspect="1"/>
          </p:cNvPicPr>
          <p:nvPr/>
        </p:nvPicPr>
        <p:blipFill>
          <a:blip r:embed="rId5"/>
          <a:stretch>
            <a:fillRect/>
          </a:stretch>
        </p:blipFill>
        <p:spPr>
          <a:xfrm>
            <a:off x="8679977" y="6008070"/>
            <a:ext cx="3306720" cy="649534"/>
          </a:xfrm>
          <a:prstGeom prst="rect">
            <a:avLst/>
          </a:prstGeom>
        </p:spPr>
      </p:pic>
      <p:sp>
        <p:nvSpPr>
          <p:cNvPr id="7" name="Rectangle 6">
            <a:extLst>
              <a:ext uri="{FF2B5EF4-FFF2-40B4-BE49-F238E27FC236}">
                <a16:creationId xmlns:a16="http://schemas.microsoft.com/office/drawing/2014/main" id="{A270ADAD-ACF1-8E2E-20F9-C5063FF6D4D4}"/>
              </a:ext>
              <a:ext uri="{C183D7F6-B498-43B3-948B-1728B52AA6E4}">
                <adec:decorative xmlns:adec="http://schemas.microsoft.com/office/drawing/2017/decorative" val="1"/>
              </a:ext>
            </a:extLst>
          </p:cNvPr>
          <p:cNvSpPr/>
          <p:nvPr/>
        </p:nvSpPr>
        <p:spPr>
          <a:xfrm>
            <a:off x="329184" y="987552"/>
            <a:ext cx="205740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3" name="Arrow: Pentagon 2">
            <a:extLst>
              <a:ext uri="{FF2B5EF4-FFF2-40B4-BE49-F238E27FC236}">
                <a16:creationId xmlns:a16="http://schemas.microsoft.com/office/drawing/2014/main" id="{A9E18E48-D5A3-6925-32EA-09061E6577CD}"/>
              </a:ext>
            </a:extLst>
          </p:cNvPr>
          <p:cNvSpPr/>
          <p:nvPr/>
        </p:nvSpPr>
        <p:spPr>
          <a:xfrm>
            <a:off x="-28836" y="-18350"/>
            <a:ext cx="2032775" cy="1240644"/>
          </a:xfrm>
          <a:prstGeom prst="homePlate">
            <a:avLst/>
          </a:prstGeom>
          <a:solidFill>
            <a:srgbClr val="E86B2E"/>
          </a:solidFill>
          <a:ln>
            <a:solidFill>
              <a:srgbClr val="E86B2E"/>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Anxiety and threat</a:t>
            </a:r>
          </a:p>
        </p:txBody>
      </p:sp>
      <p:pic>
        <p:nvPicPr>
          <p:cNvPr id="9" name="Picture 8">
            <a:extLst>
              <a:ext uri="{FF2B5EF4-FFF2-40B4-BE49-F238E27FC236}">
                <a16:creationId xmlns:a16="http://schemas.microsoft.com/office/drawing/2014/main" id="{230BAFEF-B4B2-BE75-59D4-84FAF67959EC}"/>
              </a:ext>
            </a:extLst>
          </p:cNvPr>
          <p:cNvPicPr>
            <a:picLocks noChangeAspect="1"/>
          </p:cNvPicPr>
          <p:nvPr/>
        </p:nvPicPr>
        <p:blipFill>
          <a:blip r:embed="rId6"/>
          <a:stretch>
            <a:fillRect/>
          </a:stretch>
        </p:blipFill>
        <p:spPr>
          <a:xfrm>
            <a:off x="2155134" y="1072508"/>
            <a:ext cx="7516842" cy="4780637"/>
          </a:xfrm>
          <a:prstGeom prst="rect">
            <a:avLst/>
          </a:prstGeom>
        </p:spPr>
      </p:pic>
      <p:sp>
        <p:nvSpPr>
          <p:cNvPr id="2" name="TextBox 1">
            <a:extLst>
              <a:ext uri="{FF2B5EF4-FFF2-40B4-BE49-F238E27FC236}">
                <a16:creationId xmlns:a16="http://schemas.microsoft.com/office/drawing/2014/main" id="{5D1ABD3B-346A-47A2-CB34-BACF84FA5938}"/>
              </a:ext>
            </a:extLst>
          </p:cNvPr>
          <p:cNvSpPr txBox="1"/>
          <p:nvPr/>
        </p:nvSpPr>
        <p:spPr>
          <a:xfrm>
            <a:off x="97734" y="1453692"/>
            <a:ext cx="2057400" cy="1384995"/>
          </a:xfrm>
          <a:prstGeom prst="rect">
            <a:avLst/>
          </a:prstGeom>
          <a:noFill/>
        </p:spPr>
        <p:txBody>
          <a:bodyPr wrap="square" lIns="0" tIns="0" rIns="0" bIns="0" anchor="t">
            <a:spAutoFit/>
          </a:bodyPr>
          <a:lstStyle/>
          <a:p>
            <a:pPr algn="ctr">
              <a:spcAft>
                <a:spcPts val="0"/>
              </a:spcAft>
            </a:pPr>
            <a:r>
              <a:rPr lang="en-GB" dirty="0">
                <a:solidFill>
                  <a:srgbClr val="005F5D"/>
                </a:solidFill>
                <a:latin typeface="Arial"/>
              </a:rPr>
              <a:t>As arousal increases, task performance increases – this is motivation</a:t>
            </a:r>
            <a:endParaRPr i="0" dirty="0">
              <a:solidFill>
                <a:srgbClr val="005F5D"/>
              </a:solidFill>
              <a:latin typeface="Arial"/>
            </a:endParaRPr>
          </a:p>
        </p:txBody>
      </p:sp>
      <p:sp>
        <p:nvSpPr>
          <p:cNvPr id="8" name="TextBox 7">
            <a:extLst>
              <a:ext uri="{FF2B5EF4-FFF2-40B4-BE49-F238E27FC236}">
                <a16:creationId xmlns:a16="http://schemas.microsoft.com/office/drawing/2014/main" id="{F73C0BAB-16EC-B828-0AFD-FE787EC9ADC1}"/>
              </a:ext>
            </a:extLst>
          </p:cNvPr>
          <p:cNvSpPr txBox="1"/>
          <p:nvPr/>
        </p:nvSpPr>
        <p:spPr>
          <a:xfrm>
            <a:off x="9974366" y="1301292"/>
            <a:ext cx="2057400" cy="1938992"/>
          </a:xfrm>
          <a:prstGeom prst="rect">
            <a:avLst/>
          </a:prstGeom>
          <a:noFill/>
        </p:spPr>
        <p:txBody>
          <a:bodyPr wrap="square" lIns="0" tIns="0" rIns="0" bIns="0" anchor="t">
            <a:spAutoFit/>
          </a:bodyPr>
          <a:lstStyle/>
          <a:p>
            <a:pPr algn="ctr">
              <a:spcAft>
                <a:spcPts val="0"/>
              </a:spcAft>
            </a:pPr>
            <a:r>
              <a:rPr lang="en-GB" dirty="0">
                <a:solidFill>
                  <a:srgbClr val="005F5D"/>
                </a:solidFill>
                <a:latin typeface="Arial"/>
              </a:rPr>
              <a:t>As arousal passes the ‘optimal point’ (different for everyone), you’re too stressed and performance decreases</a:t>
            </a:r>
            <a:endParaRPr i="0" dirty="0">
              <a:solidFill>
                <a:srgbClr val="005F5D"/>
              </a:solidFill>
              <a:latin typeface="Arial"/>
            </a:endParaRPr>
          </a:p>
        </p:txBody>
      </p:sp>
      <p:sp>
        <p:nvSpPr>
          <p:cNvPr id="11" name="TextBox 10">
            <a:extLst>
              <a:ext uri="{FF2B5EF4-FFF2-40B4-BE49-F238E27FC236}">
                <a16:creationId xmlns:a16="http://schemas.microsoft.com/office/drawing/2014/main" id="{A7A1DA6A-93C1-ABB5-3974-AECFA021CC92}"/>
              </a:ext>
            </a:extLst>
          </p:cNvPr>
          <p:cNvSpPr txBox="1"/>
          <p:nvPr/>
        </p:nvSpPr>
        <p:spPr>
          <a:xfrm>
            <a:off x="2120345" y="5963505"/>
            <a:ext cx="6433720" cy="738664"/>
          </a:xfrm>
          <a:prstGeom prst="rect">
            <a:avLst/>
          </a:prstGeom>
          <a:noFill/>
        </p:spPr>
        <p:txBody>
          <a:bodyPr wrap="square">
            <a:spAutoFit/>
          </a:bodyPr>
          <a:lstStyle/>
          <a:p>
            <a:r>
              <a:rPr lang="en-GB" sz="1400" dirty="0">
                <a:solidFill>
                  <a:srgbClr val="156082"/>
                </a:solidFill>
                <a:latin typeface="Arial" panose="020B0604020202020204" pitchFamily="34" charset="0"/>
                <a:cs typeface="Arial" panose="020B0604020202020204" pitchFamily="34" charset="0"/>
              </a:rPr>
              <a:t>ADHD individuals may already be experiencing significant increased attention and interest and their arousal may be more sensitive. They may frequently use their arousal to initiate tasks that feel difficult to do when bored.</a:t>
            </a:r>
          </a:p>
        </p:txBody>
      </p:sp>
    </p:spTree>
    <p:extLst>
      <p:ext uri="{BB962C8B-B14F-4D97-AF65-F5344CB8AC3E}">
        <p14:creationId xmlns:p14="http://schemas.microsoft.com/office/powerpoint/2010/main" val="3196345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EC2A5-832F-D3DC-FFE7-F2EBC92D5DC7}"/>
            </a:ext>
          </a:extLst>
        </p:cNvPr>
        <p:cNvGrpSpPr/>
        <p:nvPr/>
      </p:nvGrpSpPr>
      <p:grpSpPr>
        <a:xfrm>
          <a:off x="0" y="0"/>
          <a:ext cx="0" cy="0"/>
          <a:chOff x="0" y="0"/>
          <a:chExt cx="0" cy="0"/>
        </a:xfrm>
      </p:grpSpPr>
      <p:pic>
        <p:nvPicPr>
          <p:cNvPr id="5" name="Picture 4" descr="A black background with pink text&#10;&#10;AI-generated content may be incorrect.">
            <a:extLst>
              <a:ext uri="{FF2B5EF4-FFF2-40B4-BE49-F238E27FC236}">
                <a16:creationId xmlns:a16="http://schemas.microsoft.com/office/drawing/2014/main" id="{469C0FB4-6547-FC9C-AC80-83C7A3518BFA}"/>
              </a:ext>
            </a:extLst>
          </p:cNvPr>
          <p:cNvPicPr>
            <a:picLocks noChangeAspect="1"/>
          </p:cNvPicPr>
          <p:nvPr/>
        </p:nvPicPr>
        <p:blipFill>
          <a:blip r:embed="rId2"/>
          <a:stretch>
            <a:fillRect/>
          </a:stretch>
        </p:blipFill>
        <p:spPr>
          <a:xfrm>
            <a:off x="8679977" y="6008070"/>
            <a:ext cx="3306720" cy="649534"/>
          </a:xfrm>
          <a:prstGeom prst="rect">
            <a:avLst/>
          </a:prstGeom>
        </p:spPr>
      </p:pic>
      <p:sp>
        <p:nvSpPr>
          <p:cNvPr id="9" name="Rectangle 8">
            <a:extLst>
              <a:ext uri="{FF2B5EF4-FFF2-40B4-BE49-F238E27FC236}">
                <a16:creationId xmlns:a16="http://schemas.microsoft.com/office/drawing/2014/main" id="{381006BE-B9B1-46CB-946C-BDCDCAA0BF26}"/>
              </a:ext>
              <a:ext uri="{C183D7F6-B498-43B3-948B-1728B52AA6E4}">
                <adec:decorative xmlns:adec="http://schemas.microsoft.com/office/drawing/2017/decorative" val="1"/>
              </a:ext>
            </a:extLst>
          </p:cNvPr>
          <p:cNvSpPr/>
          <p:nvPr/>
        </p:nvSpPr>
        <p:spPr>
          <a:xfrm>
            <a:off x="829724" y="1542012"/>
            <a:ext cx="3048470" cy="2286000"/>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0" name="Rectangle 9">
            <a:extLst>
              <a:ext uri="{FF2B5EF4-FFF2-40B4-BE49-F238E27FC236}">
                <a16:creationId xmlns:a16="http://schemas.microsoft.com/office/drawing/2014/main" id="{27F9A3B5-E2AF-8986-D3B1-F19E05056080}"/>
              </a:ext>
              <a:ext uri="{C183D7F6-B498-43B3-948B-1728B52AA6E4}">
                <adec:decorative xmlns:adec="http://schemas.microsoft.com/office/drawing/2017/decorative" val="1"/>
              </a:ext>
            </a:extLst>
          </p:cNvPr>
          <p:cNvSpPr/>
          <p:nvPr/>
        </p:nvSpPr>
        <p:spPr>
          <a:xfrm>
            <a:off x="829724" y="1542012"/>
            <a:ext cx="73152" cy="2286000"/>
          </a:xfrm>
          <a:prstGeom prst="rect">
            <a:avLst/>
          </a:prstGeom>
          <a:solidFill>
            <a:srgbClr val="007875"/>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1" name="TextBox 10">
            <a:extLst>
              <a:ext uri="{FF2B5EF4-FFF2-40B4-BE49-F238E27FC236}">
                <a16:creationId xmlns:a16="http://schemas.microsoft.com/office/drawing/2014/main" id="{50D2D866-88EF-652F-FE7D-D4C30E891780}"/>
              </a:ext>
            </a:extLst>
          </p:cNvPr>
          <p:cNvSpPr txBox="1"/>
          <p:nvPr/>
        </p:nvSpPr>
        <p:spPr>
          <a:xfrm>
            <a:off x="994316" y="1633452"/>
            <a:ext cx="2715768" cy="278538"/>
          </a:xfrm>
          <a:prstGeom prst="rect">
            <a:avLst/>
          </a:prstGeom>
          <a:noFill/>
        </p:spPr>
        <p:txBody>
          <a:bodyPr wrap="square" lIns="27432" tIns="27432" rIns="27432" bIns="27432" anchor="t">
            <a:spAutoFit/>
          </a:bodyPr>
          <a:lstStyle/>
          <a:p>
            <a:pPr>
              <a:spcAft>
                <a:spcPts val="0"/>
              </a:spcAft>
            </a:pPr>
            <a:r>
              <a:rPr lang="en-GB" sz="1450" b="1" i="0" dirty="0">
                <a:solidFill>
                  <a:srgbClr val="007875"/>
                </a:solidFill>
                <a:latin typeface="Arial"/>
              </a:rPr>
              <a:t>Generalised</a:t>
            </a:r>
            <a:endParaRPr sz="1450" b="1" i="0" dirty="0">
              <a:solidFill>
                <a:srgbClr val="007875"/>
              </a:solidFill>
              <a:latin typeface="Arial"/>
            </a:endParaRPr>
          </a:p>
        </p:txBody>
      </p:sp>
      <p:sp>
        <p:nvSpPr>
          <p:cNvPr id="12" name="TextBox 11">
            <a:extLst>
              <a:ext uri="{FF2B5EF4-FFF2-40B4-BE49-F238E27FC236}">
                <a16:creationId xmlns:a16="http://schemas.microsoft.com/office/drawing/2014/main" id="{98C4A5F0-0556-3239-35D1-E7D02619D051}"/>
              </a:ext>
            </a:extLst>
          </p:cNvPr>
          <p:cNvSpPr txBox="1"/>
          <p:nvPr/>
        </p:nvSpPr>
        <p:spPr>
          <a:xfrm>
            <a:off x="1019172" y="1922894"/>
            <a:ext cx="2715768" cy="1594283"/>
          </a:xfrm>
          <a:prstGeom prst="rect">
            <a:avLst/>
          </a:prstGeom>
          <a:noFill/>
        </p:spPr>
        <p:txBody>
          <a:bodyPr wrap="square" lIns="27432" tIns="27432" rIns="27432" bIns="27432" anchor="t">
            <a:spAutoFit/>
          </a:bodyPr>
          <a:lstStyle/>
          <a:p>
            <a:pPr marL="285750" indent="-285750">
              <a:spcAft>
                <a:spcPts val="250"/>
              </a:spcAft>
              <a:buFont typeface="Arial" panose="020B0604020202020204" pitchFamily="34" charset="0"/>
              <a:buChar char="•"/>
            </a:pPr>
            <a:r>
              <a:rPr lang="en-GB" b="0" i="0" dirty="0">
                <a:solidFill>
                  <a:srgbClr val="243142"/>
                </a:solidFill>
                <a:latin typeface="Arial"/>
              </a:rPr>
              <a:t>Worries a lot</a:t>
            </a:r>
          </a:p>
          <a:p>
            <a:pPr marL="285750" indent="-285750">
              <a:spcAft>
                <a:spcPts val="250"/>
              </a:spcAft>
              <a:buFont typeface="Arial" panose="020B0604020202020204" pitchFamily="34" charset="0"/>
              <a:buChar char="•"/>
            </a:pPr>
            <a:r>
              <a:rPr lang="en-GB" dirty="0">
                <a:solidFill>
                  <a:srgbClr val="243142"/>
                </a:solidFill>
                <a:latin typeface="Arial"/>
              </a:rPr>
              <a:t>Asks ‘what if…?’</a:t>
            </a:r>
          </a:p>
          <a:p>
            <a:pPr marL="285750" indent="-285750">
              <a:spcAft>
                <a:spcPts val="250"/>
              </a:spcAft>
              <a:buFont typeface="Arial" panose="020B0604020202020204" pitchFamily="34" charset="0"/>
              <a:buChar char="•"/>
            </a:pPr>
            <a:r>
              <a:rPr lang="en-GB" dirty="0">
                <a:solidFill>
                  <a:srgbClr val="243142"/>
                </a:solidFill>
                <a:latin typeface="Arial"/>
              </a:rPr>
              <a:t>Thinks forward</a:t>
            </a:r>
          </a:p>
          <a:p>
            <a:pPr marL="285750" indent="-285750">
              <a:spcAft>
                <a:spcPts val="250"/>
              </a:spcAft>
              <a:buFont typeface="Arial" panose="020B0604020202020204" pitchFamily="34" charset="0"/>
              <a:buChar char="•"/>
            </a:pPr>
            <a:r>
              <a:rPr lang="en-GB" dirty="0">
                <a:solidFill>
                  <a:srgbClr val="243142"/>
                </a:solidFill>
                <a:latin typeface="Arial"/>
              </a:rPr>
              <a:t>Catastrophises</a:t>
            </a:r>
          </a:p>
          <a:p>
            <a:pPr marL="285750" indent="-285750">
              <a:spcAft>
                <a:spcPts val="250"/>
              </a:spcAft>
              <a:buFont typeface="Arial" panose="020B0604020202020204" pitchFamily="34" charset="0"/>
              <a:buChar char="•"/>
            </a:pPr>
            <a:r>
              <a:rPr lang="en-GB" dirty="0">
                <a:solidFill>
                  <a:srgbClr val="243142"/>
                </a:solidFill>
                <a:latin typeface="Arial"/>
              </a:rPr>
              <a:t>Rumination</a:t>
            </a:r>
          </a:p>
        </p:txBody>
      </p:sp>
      <p:sp>
        <p:nvSpPr>
          <p:cNvPr id="13" name="Rectangle 12">
            <a:extLst>
              <a:ext uri="{FF2B5EF4-FFF2-40B4-BE49-F238E27FC236}">
                <a16:creationId xmlns:a16="http://schemas.microsoft.com/office/drawing/2014/main" id="{183DD02B-4331-D2EB-C8CF-FC4B73E62800}"/>
              </a:ext>
              <a:ext uri="{C183D7F6-B498-43B3-948B-1728B52AA6E4}">
                <adec:decorative xmlns:adec="http://schemas.microsoft.com/office/drawing/2017/decorative" val="1"/>
              </a:ext>
            </a:extLst>
          </p:cNvPr>
          <p:cNvSpPr/>
          <p:nvPr/>
        </p:nvSpPr>
        <p:spPr>
          <a:xfrm>
            <a:off x="4194715" y="1542012"/>
            <a:ext cx="3364994" cy="2286000"/>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4" name="Rectangle 13">
            <a:extLst>
              <a:ext uri="{FF2B5EF4-FFF2-40B4-BE49-F238E27FC236}">
                <a16:creationId xmlns:a16="http://schemas.microsoft.com/office/drawing/2014/main" id="{487757D0-613D-A1D1-A9FA-FD01FC97AFFD}"/>
              </a:ext>
              <a:ext uri="{C183D7F6-B498-43B3-948B-1728B52AA6E4}">
                <adec:decorative xmlns:adec="http://schemas.microsoft.com/office/drawing/2017/decorative" val="1"/>
              </a:ext>
            </a:extLst>
          </p:cNvPr>
          <p:cNvSpPr/>
          <p:nvPr/>
        </p:nvSpPr>
        <p:spPr>
          <a:xfrm>
            <a:off x="4194715" y="1542012"/>
            <a:ext cx="73152" cy="2286000"/>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5" name="TextBox 14">
            <a:extLst>
              <a:ext uri="{FF2B5EF4-FFF2-40B4-BE49-F238E27FC236}">
                <a16:creationId xmlns:a16="http://schemas.microsoft.com/office/drawing/2014/main" id="{0968656C-681B-D35C-B1C4-86326BCE29A9}"/>
              </a:ext>
            </a:extLst>
          </p:cNvPr>
          <p:cNvSpPr txBox="1"/>
          <p:nvPr/>
        </p:nvSpPr>
        <p:spPr>
          <a:xfrm>
            <a:off x="4359307" y="1633452"/>
            <a:ext cx="3172968" cy="278538"/>
          </a:xfrm>
          <a:prstGeom prst="rect">
            <a:avLst/>
          </a:prstGeom>
          <a:noFill/>
        </p:spPr>
        <p:txBody>
          <a:bodyPr wrap="square" lIns="27432" tIns="27432" rIns="27432" bIns="27432" anchor="t">
            <a:spAutoFit/>
          </a:bodyPr>
          <a:lstStyle/>
          <a:p>
            <a:pPr>
              <a:spcAft>
                <a:spcPts val="0"/>
              </a:spcAft>
            </a:pPr>
            <a:r>
              <a:rPr lang="en-GB" sz="1450" b="1" i="0" dirty="0">
                <a:solidFill>
                  <a:srgbClr val="E86B2E"/>
                </a:solidFill>
                <a:latin typeface="Arial"/>
              </a:rPr>
              <a:t>Panic</a:t>
            </a:r>
            <a:endParaRPr sz="1450" b="1" i="0" dirty="0">
              <a:solidFill>
                <a:srgbClr val="E86B2E"/>
              </a:solidFill>
              <a:latin typeface="Arial"/>
            </a:endParaRPr>
          </a:p>
        </p:txBody>
      </p:sp>
      <p:sp>
        <p:nvSpPr>
          <p:cNvPr id="16" name="TextBox 15">
            <a:extLst>
              <a:ext uri="{FF2B5EF4-FFF2-40B4-BE49-F238E27FC236}">
                <a16:creationId xmlns:a16="http://schemas.microsoft.com/office/drawing/2014/main" id="{A6A7171B-71AC-86D1-6584-E367F0E054C3}"/>
              </a:ext>
            </a:extLst>
          </p:cNvPr>
          <p:cNvSpPr txBox="1"/>
          <p:nvPr/>
        </p:nvSpPr>
        <p:spPr>
          <a:xfrm>
            <a:off x="4359307" y="1999212"/>
            <a:ext cx="3172968" cy="1278812"/>
          </a:xfrm>
          <a:prstGeom prst="rect">
            <a:avLst/>
          </a:prstGeom>
          <a:noFill/>
        </p:spPr>
        <p:txBody>
          <a:bodyPr wrap="square" lIns="27432" tIns="27432" rIns="27432" bIns="27432" anchor="t">
            <a:spAutoFit/>
          </a:bodyPr>
          <a:lstStyle/>
          <a:p>
            <a:pPr marL="285750" indent="-285750">
              <a:spcAft>
                <a:spcPts val="250"/>
              </a:spcAft>
              <a:buFont typeface="Arial" panose="020B0604020202020204" pitchFamily="34" charset="0"/>
              <a:buChar char="•"/>
            </a:pPr>
            <a:r>
              <a:rPr lang="en-GB" dirty="0">
                <a:solidFill>
                  <a:srgbClr val="243142"/>
                </a:solidFill>
                <a:latin typeface="Arial"/>
              </a:rPr>
              <a:t>Often s</a:t>
            </a:r>
            <a:r>
              <a:rPr lang="en-GB" b="0" i="0" dirty="0">
                <a:solidFill>
                  <a:srgbClr val="243142"/>
                </a:solidFill>
                <a:latin typeface="Arial"/>
              </a:rPr>
              <a:t>udden onset</a:t>
            </a:r>
          </a:p>
          <a:p>
            <a:pPr marL="285750" indent="-285750">
              <a:spcAft>
                <a:spcPts val="250"/>
              </a:spcAft>
              <a:buFont typeface="Arial" panose="020B0604020202020204" pitchFamily="34" charset="0"/>
              <a:buChar char="•"/>
            </a:pPr>
            <a:r>
              <a:rPr lang="en-GB" dirty="0">
                <a:solidFill>
                  <a:srgbClr val="243142"/>
                </a:solidFill>
                <a:latin typeface="Arial"/>
              </a:rPr>
              <a:t>Physical symptoms present </a:t>
            </a:r>
          </a:p>
          <a:p>
            <a:pPr marL="285750" indent="-285750">
              <a:spcAft>
                <a:spcPts val="250"/>
              </a:spcAft>
              <a:buFont typeface="Arial" panose="020B0604020202020204" pitchFamily="34" charset="0"/>
              <a:buChar char="•"/>
            </a:pPr>
            <a:r>
              <a:rPr lang="en-GB" dirty="0">
                <a:solidFill>
                  <a:srgbClr val="243142"/>
                </a:solidFill>
                <a:latin typeface="Arial"/>
              </a:rPr>
              <a:t>Fight/flight/freeze</a:t>
            </a:r>
            <a:endParaRPr lang="en-GB" b="0" i="0" dirty="0">
              <a:solidFill>
                <a:srgbClr val="243142"/>
              </a:solidFill>
              <a:latin typeface="Arial"/>
            </a:endParaRPr>
          </a:p>
          <a:p>
            <a:pPr marL="285750" indent="-285750">
              <a:spcAft>
                <a:spcPts val="250"/>
              </a:spcAft>
              <a:buFont typeface="Arial" panose="020B0604020202020204" pitchFamily="34" charset="0"/>
              <a:buChar char="•"/>
            </a:pPr>
            <a:r>
              <a:rPr lang="en-GB" dirty="0">
                <a:solidFill>
                  <a:srgbClr val="243142"/>
                </a:solidFill>
                <a:latin typeface="Arial"/>
              </a:rPr>
              <a:t>Panic attacks</a:t>
            </a:r>
            <a:endParaRPr lang="en-GB" b="0" i="0" dirty="0">
              <a:solidFill>
                <a:srgbClr val="243142"/>
              </a:solidFill>
              <a:latin typeface="Arial"/>
            </a:endParaRPr>
          </a:p>
        </p:txBody>
      </p:sp>
      <p:sp>
        <p:nvSpPr>
          <p:cNvPr id="17" name="Rectangle 16">
            <a:extLst>
              <a:ext uri="{FF2B5EF4-FFF2-40B4-BE49-F238E27FC236}">
                <a16:creationId xmlns:a16="http://schemas.microsoft.com/office/drawing/2014/main" id="{7CA73F9F-9FF7-4E16-B08B-9ACE88E28BD7}"/>
              </a:ext>
              <a:ext uri="{C183D7F6-B498-43B3-948B-1728B52AA6E4}">
                <adec:decorative xmlns:adec="http://schemas.microsoft.com/office/drawing/2017/decorative" val="1"/>
              </a:ext>
            </a:extLst>
          </p:cNvPr>
          <p:cNvSpPr/>
          <p:nvPr/>
        </p:nvSpPr>
        <p:spPr>
          <a:xfrm>
            <a:off x="8026052" y="1542012"/>
            <a:ext cx="3196880" cy="2286000"/>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8" name="Rectangle 17">
            <a:extLst>
              <a:ext uri="{FF2B5EF4-FFF2-40B4-BE49-F238E27FC236}">
                <a16:creationId xmlns:a16="http://schemas.microsoft.com/office/drawing/2014/main" id="{F8CEF3CF-B0D2-8DF5-A52A-442BA7DEA46F}"/>
              </a:ext>
              <a:ext uri="{C183D7F6-B498-43B3-948B-1728B52AA6E4}">
                <adec:decorative xmlns:adec="http://schemas.microsoft.com/office/drawing/2017/decorative" val="1"/>
              </a:ext>
            </a:extLst>
          </p:cNvPr>
          <p:cNvSpPr/>
          <p:nvPr/>
        </p:nvSpPr>
        <p:spPr>
          <a:xfrm>
            <a:off x="8026052" y="1542012"/>
            <a:ext cx="73152" cy="2286000"/>
          </a:xfrm>
          <a:prstGeom prst="rect">
            <a:avLst/>
          </a:prstGeom>
          <a:solidFill>
            <a:srgbClr val="005F5D"/>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9" name="TextBox 18">
            <a:extLst>
              <a:ext uri="{FF2B5EF4-FFF2-40B4-BE49-F238E27FC236}">
                <a16:creationId xmlns:a16="http://schemas.microsoft.com/office/drawing/2014/main" id="{F14DA341-6DC5-9002-D799-21E26D4C44B5}"/>
              </a:ext>
            </a:extLst>
          </p:cNvPr>
          <p:cNvSpPr txBox="1"/>
          <p:nvPr/>
        </p:nvSpPr>
        <p:spPr>
          <a:xfrm>
            <a:off x="8190644" y="1633452"/>
            <a:ext cx="2624328" cy="278538"/>
          </a:xfrm>
          <a:prstGeom prst="rect">
            <a:avLst/>
          </a:prstGeom>
          <a:noFill/>
        </p:spPr>
        <p:txBody>
          <a:bodyPr wrap="square" lIns="27432" tIns="27432" rIns="27432" bIns="27432" anchor="t">
            <a:spAutoFit/>
          </a:bodyPr>
          <a:lstStyle/>
          <a:p>
            <a:pPr>
              <a:spcAft>
                <a:spcPts val="0"/>
              </a:spcAft>
            </a:pPr>
            <a:r>
              <a:rPr lang="en-GB" sz="1450" b="1" i="0" dirty="0">
                <a:solidFill>
                  <a:srgbClr val="005F5D"/>
                </a:solidFill>
                <a:latin typeface="Arial"/>
              </a:rPr>
              <a:t>Phobias</a:t>
            </a:r>
            <a:endParaRPr sz="1450" b="1" i="0" dirty="0">
              <a:solidFill>
                <a:srgbClr val="005F5D"/>
              </a:solidFill>
              <a:latin typeface="Arial"/>
            </a:endParaRPr>
          </a:p>
        </p:txBody>
      </p:sp>
      <p:sp>
        <p:nvSpPr>
          <p:cNvPr id="20" name="TextBox 19">
            <a:extLst>
              <a:ext uri="{FF2B5EF4-FFF2-40B4-BE49-F238E27FC236}">
                <a16:creationId xmlns:a16="http://schemas.microsoft.com/office/drawing/2014/main" id="{11E84E93-AB6F-0285-5F8A-BFB37A7CFE5C}"/>
              </a:ext>
            </a:extLst>
          </p:cNvPr>
          <p:cNvSpPr txBox="1"/>
          <p:nvPr/>
        </p:nvSpPr>
        <p:spPr>
          <a:xfrm>
            <a:off x="8190644" y="1999212"/>
            <a:ext cx="2898648" cy="1494255"/>
          </a:xfrm>
          <a:prstGeom prst="rect">
            <a:avLst/>
          </a:prstGeom>
          <a:noFill/>
        </p:spPr>
        <p:txBody>
          <a:bodyPr wrap="square" lIns="27432" tIns="27432" rIns="27432" bIns="27432" anchor="t">
            <a:spAutoFit/>
          </a:bodyPr>
          <a:lstStyle/>
          <a:p>
            <a:pPr marL="285750" indent="-285750">
              <a:spcAft>
                <a:spcPts val="250"/>
              </a:spcAft>
              <a:buFont typeface="Arial" panose="020B0604020202020204" pitchFamily="34" charset="0"/>
              <a:buChar char="•"/>
            </a:pPr>
            <a:r>
              <a:rPr lang="en-GB" dirty="0">
                <a:solidFill>
                  <a:srgbClr val="243142"/>
                </a:solidFill>
                <a:latin typeface="Arial"/>
              </a:rPr>
              <a:t>Specific focus or trigger</a:t>
            </a:r>
          </a:p>
          <a:p>
            <a:pPr marL="285750" indent="-285750">
              <a:spcAft>
                <a:spcPts val="250"/>
              </a:spcAft>
              <a:buFont typeface="Arial" panose="020B0604020202020204" pitchFamily="34" charset="0"/>
              <a:buChar char="•"/>
            </a:pPr>
            <a:r>
              <a:rPr lang="en-GB" b="0" i="0" dirty="0">
                <a:solidFill>
                  <a:srgbClr val="243142"/>
                </a:solidFill>
                <a:latin typeface="Arial"/>
              </a:rPr>
              <a:t>Otherwise not exhibiting anxiety</a:t>
            </a:r>
          </a:p>
          <a:p>
            <a:pPr marL="285750" indent="-285750">
              <a:spcAft>
                <a:spcPts val="250"/>
              </a:spcAft>
              <a:buFont typeface="Arial" panose="020B0604020202020204" pitchFamily="34" charset="0"/>
              <a:buChar char="•"/>
            </a:pPr>
            <a:r>
              <a:rPr lang="en-GB" dirty="0">
                <a:solidFill>
                  <a:srgbClr val="243142"/>
                </a:solidFill>
                <a:latin typeface="Arial"/>
              </a:rPr>
              <a:t>E.g. test anxiety, spiders</a:t>
            </a:r>
            <a:endParaRPr lang="en-GB" b="0" i="0" dirty="0">
              <a:solidFill>
                <a:srgbClr val="243142"/>
              </a:solidFill>
              <a:latin typeface="Arial"/>
            </a:endParaRPr>
          </a:p>
          <a:p>
            <a:pPr>
              <a:spcAft>
                <a:spcPts val="250"/>
              </a:spcAft>
            </a:pPr>
            <a:endParaRPr sz="1400" b="0" i="0" dirty="0">
              <a:solidFill>
                <a:srgbClr val="243142"/>
              </a:solidFill>
              <a:latin typeface="Arial"/>
            </a:endParaRPr>
          </a:p>
        </p:txBody>
      </p:sp>
      <p:sp>
        <p:nvSpPr>
          <p:cNvPr id="8" name="TextBox 7">
            <a:extLst>
              <a:ext uri="{FF2B5EF4-FFF2-40B4-BE49-F238E27FC236}">
                <a16:creationId xmlns:a16="http://schemas.microsoft.com/office/drawing/2014/main" id="{E340FD4A-ED15-60B2-B4CA-036D1F563151}"/>
              </a:ext>
            </a:extLst>
          </p:cNvPr>
          <p:cNvSpPr txBox="1"/>
          <p:nvPr/>
        </p:nvSpPr>
        <p:spPr>
          <a:xfrm>
            <a:off x="2120345" y="25975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Anxiety: Types</a:t>
            </a:r>
            <a:endParaRPr sz="3600" b="1" dirty="0">
              <a:solidFill>
                <a:srgbClr val="000000"/>
              </a:solidFill>
              <a:latin typeface="Arial"/>
            </a:endParaRPr>
          </a:p>
        </p:txBody>
      </p:sp>
      <p:sp>
        <p:nvSpPr>
          <p:cNvPr id="24" name="Rectangle 23">
            <a:extLst>
              <a:ext uri="{FF2B5EF4-FFF2-40B4-BE49-F238E27FC236}">
                <a16:creationId xmlns:a16="http://schemas.microsoft.com/office/drawing/2014/main" id="{A3390D66-5DAD-2CE5-B7D2-F9760FE42AAA}"/>
              </a:ext>
              <a:ext uri="{C183D7F6-B498-43B3-948B-1728B52AA6E4}">
                <adec:decorative xmlns:adec="http://schemas.microsoft.com/office/drawing/2017/decorative" val="1"/>
              </a:ext>
            </a:extLst>
          </p:cNvPr>
          <p:cNvSpPr/>
          <p:nvPr/>
        </p:nvSpPr>
        <p:spPr>
          <a:xfrm>
            <a:off x="329184" y="987552"/>
            <a:ext cx="205740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26" name="Arrow: Pentagon 25">
            <a:extLst>
              <a:ext uri="{FF2B5EF4-FFF2-40B4-BE49-F238E27FC236}">
                <a16:creationId xmlns:a16="http://schemas.microsoft.com/office/drawing/2014/main" id="{46DA789A-6A48-69D8-8EBE-5F556151DA2D}"/>
              </a:ext>
            </a:extLst>
          </p:cNvPr>
          <p:cNvSpPr/>
          <p:nvPr/>
        </p:nvSpPr>
        <p:spPr>
          <a:xfrm>
            <a:off x="-28836" y="-18350"/>
            <a:ext cx="2032775" cy="1240644"/>
          </a:xfrm>
          <a:prstGeom prst="homePlate">
            <a:avLst/>
          </a:prstGeom>
          <a:solidFill>
            <a:srgbClr val="E86B2E"/>
          </a:solidFill>
          <a:ln>
            <a:solidFill>
              <a:srgbClr val="E86B2E"/>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Anxiety and threat</a:t>
            </a:r>
          </a:p>
        </p:txBody>
      </p:sp>
      <p:sp>
        <p:nvSpPr>
          <p:cNvPr id="28" name="TextBox 27">
            <a:extLst>
              <a:ext uri="{FF2B5EF4-FFF2-40B4-BE49-F238E27FC236}">
                <a16:creationId xmlns:a16="http://schemas.microsoft.com/office/drawing/2014/main" id="{53FA1D59-A2AA-A539-0703-C1E57A9CD6CA}"/>
              </a:ext>
            </a:extLst>
          </p:cNvPr>
          <p:cNvSpPr txBox="1"/>
          <p:nvPr/>
        </p:nvSpPr>
        <p:spPr>
          <a:xfrm>
            <a:off x="1246965" y="4147730"/>
            <a:ext cx="9397652" cy="1769715"/>
          </a:xfrm>
          <a:prstGeom prst="rect">
            <a:avLst/>
          </a:prstGeom>
          <a:noFill/>
        </p:spPr>
        <p:txBody>
          <a:bodyPr wrap="square" lIns="0" tIns="0" rIns="0" bIns="0" anchor="t">
            <a:spAutoFit/>
          </a:bodyPr>
          <a:lstStyle/>
          <a:p>
            <a:pPr algn="ctr">
              <a:spcAft>
                <a:spcPts val="0"/>
              </a:spcAft>
            </a:pPr>
            <a:r>
              <a:rPr lang="en-GB" sz="2300" b="1" dirty="0">
                <a:solidFill>
                  <a:srgbClr val="005F5D"/>
                </a:solidFill>
                <a:latin typeface="Arial"/>
              </a:rPr>
              <a:t>Signs of anxiety you might see:</a:t>
            </a:r>
          </a:p>
          <a:p>
            <a:pPr algn="ctr">
              <a:spcAft>
                <a:spcPts val="0"/>
              </a:spcAft>
            </a:pPr>
            <a:r>
              <a:rPr lang="en-GB" sz="2300" i="0" dirty="0">
                <a:solidFill>
                  <a:srgbClr val="005F5D"/>
                </a:solidFill>
                <a:latin typeface="Arial"/>
              </a:rPr>
              <a:t>Procrastination, difficulty concentrating, somatic issues (headache</a:t>
            </a:r>
            <a:r>
              <a:rPr lang="en-GB" sz="2300" dirty="0">
                <a:solidFill>
                  <a:srgbClr val="005F5D"/>
                </a:solidFill>
                <a:latin typeface="Arial"/>
              </a:rPr>
              <a:t>, stomach-ache, heart pounding), tearfulness, stubbornness or resistance to demands, meltdowns, avoidance, perfectionism, irritability, arguing or pushback, hiding, running away, fatigue, increased rejection sensitivity</a:t>
            </a:r>
            <a:endParaRPr sz="2300" i="0" dirty="0">
              <a:solidFill>
                <a:srgbClr val="005F5D"/>
              </a:solidFill>
              <a:latin typeface="Arial"/>
            </a:endParaRPr>
          </a:p>
        </p:txBody>
      </p:sp>
    </p:spTree>
    <p:extLst>
      <p:ext uri="{BB962C8B-B14F-4D97-AF65-F5344CB8AC3E}">
        <p14:creationId xmlns:p14="http://schemas.microsoft.com/office/powerpoint/2010/main" val="962342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animBg="1"/>
      <p:bldP spid="14" grpId="0" animBg="1"/>
      <p:bldP spid="15" grpId="0"/>
      <p:bldP spid="16" grpId="0"/>
      <p:bldP spid="17" grpId="0" animBg="1"/>
      <p:bldP spid="18" grpId="0" animBg="1"/>
      <p:bldP spid="19" grpId="0"/>
      <p:bldP spid="20"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27E29-D219-F552-B7BA-7E513730B3D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100AC47-EDD3-1241-8190-8C6A60694A5B}"/>
              </a:ext>
            </a:extLst>
          </p:cNvPr>
          <p:cNvSpPr txBox="1"/>
          <p:nvPr/>
        </p:nvSpPr>
        <p:spPr>
          <a:xfrm>
            <a:off x="2120345" y="25975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Anxiety: ADHD</a:t>
            </a:r>
            <a:endParaRPr sz="3600" b="1" dirty="0">
              <a:solidFill>
                <a:srgbClr val="000000"/>
              </a:solidFill>
              <a:latin typeface="Arial"/>
            </a:endParaRPr>
          </a:p>
        </p:txBody>
      </p:sp>
      <p:pic>
        <p:nvPicPr>
          <p:cNvPr id="5" name="Picture 4" descr="A black background with pink text&#10;&#10;AI-generated content may be incorrect.">
            <a:extLst>
              <a:ext uri="{FF2B5EF4-FFF2-40B4-BE49-F238E27FC236}">
                <a16:creationId xmlns:a16="http://schemas.microsoft.com/office/drawing/2014/main" id="{3276FE1C-2BC6-AB7B-1001-8A0B668B03CC}"/>
              </a:ext>
            </a:extLst>
          </p:cNvPr>
          <p:cNvPicPr>
            <a:picLocks noChangeAspect="1"/>
          </p:cNvPicPr>
          <p:nvPr/>
        </p:nvPicPr>
        <p:blipFill>
          <a:blip r:embed="rId3"/>
          <a:stretch>
            <a:fillRect/>
          </a:stretch>
        </p:blipFill>
        <p:spPr>
          <a:xfrm>
            <a:off x="8679977" y="6008070"/>
            <a:ext cx="3306720" cy="649534"/>
          </a:xfrm>
          <a:prstGeom prst="rect">
            <a:avLst/>
          </a:prstGeom>
        </p:spPr>
      </p:pic>
      <p:sp>
        <p:nvSpPr>
          <p:cNvPr id="7" name="Rectangle 6">
            <a:extLst>
              <a:ext uri="{FF2B5EF4-FFF2-40B4-BE49-F238E27FC236}">
                <a16:creationId xmlns:a16="http://schemas.microsoft.com/office/drawing/2014/main" id="{31A3D166-F082-1981-D14F-7AC058EEA921}"/>
              </a:ext>
              <a:ext uri="{C183D7F6-B498-43B3-948B-1728B52AA6E4}">
                <adec:decorative xmlns:adec="http://schemas.microsoft.com/office/drawing/2017/decorative" val="1"/>
              </a:ext>
            </a:extLst>
          </p:cNvPr>
          <p:cNvSpPr/>
          <p:nvPr/>
        </p:nvSpPr>
        <p:spPr>
          <a:xfrm>
            <a:off x="329184" y="987552"/>
            <a:ext cx="205740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3" name="Arrow: Pentagon 2">
            <a:extLst>
              <a:ext uri="{FF2B5EF4-FFF2-40B4-BE49-F238E27FC236}">
                <a16:creationId xmlns:a16="http://schemas.microsoft.com/office/drawing/2014/main" id="{4FAAA8D8-1203-260A-36FB-D706CF7C085D}"/>
              </a:ext>
            </a:extLst>
          </p:cNvPr>
          <p:cNvSpPr/>
          <p:nvPr/>
        </p:nvSpPr>
        <p:spPr>
          <a:xfrm>
            <a:off x="-28836" y="-18350"/>
            <a:ext cx="2032775" cy="1240644"/>
          </a:xfrm>
          <a:prstGeom prst="homePlate">
            <a:avLst/>
          </a:prstGeom>
          <a:solidFill>
            <a:srgbClr val="E86B2E"/>
          </a:solidFill>
          <a:ln>
            <a:solidFill>
              <a:srgbClr val="E86B2E"/>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Anxiety and threat</a:t>
            </a:r>
          </a:p>
        </p:txBody>
      </p:sp>
      <p:sp>
        <p:nvSpPr>
          <p:cNvPr id="8" name="TextBox 7">
            <a:extLst>
              <a:ext uri="{FF2B5EF4-FFF2-40B4-BE49-F238E27FC236}">
                <a16:creationId xmlns:a16="http://schemas.microsoft.com/office/drawing/2014/main" id="{F9425479-FFF4-B744-6399-CB3021EE9037}"/>
              </a:ext>
            </a:extLst>
          </p:cNvPr>
          <p:cNvSpPr txBox="1"/>
          <p:nvPr/>
        </p:nvSpPr>
        <p:spPr>
          <a:xfrm>
            <a:off x="787135" y="1772737"/>
            <a:ext cx="7484506" cy="4001095"/>
          </a:xfrm>
          <a:prstGeom prst="rect">
            <a:avLst/>
          </a:prstGeom>
          <a:noFill/>
        </p:spPr>
        <p:txBody>
          <a:bodyPr wrap="square" lIns="0" tIns="0" rIns="0" bIns="0" anchor="t">
            <a:spAutoFit/>
          </a:bodyPr>
          <a:lstStyle/>
          <a:p>
            <a:pPr marL="342900" indent="-342900">
              <a:buFont typeface="Arial" panose="020B0604020202020204" pitchFamily="34" charset="0"/>
              <a:buChar char="•"/>
            </a:pPr>
            <a:r>
              <a:rPr lang="en-GB" sz="2000" dirty="0">
                <a:solidFill>
                  <a:srgbClr val="243142"/>
                </a:solidFill>
                <a:latin typeface="Arial"/>
              </a:rPr>
              <a:t>Anxiety is distinct from ADHD, but </a:t>
            </a:r>
            <a:r>
              <a:rPr lang="en-GB" sz="2000" b="1" dirty="0">
                <a:solidFill>
                  <a:srgbClr val="243142"/>
                </a:solidFill>
                <a:latin typeface="Arial"/>
              </a:rPr>
              <a:t>ADHD often has a significant impact on anxiety levels</a:t>
            </a:r>
            <a:r>
              <a:rPr lang="en-GB" sz="2000" dirty="0">
                <a:solidFill>
                  <a:srgbClr val="243142"/>
                </a:solidFill>
                <a:latin typeface="Arial"/>
              </a:rPr>
              <a:t>.</a:t>
            </a:r>
          </a:p>
          <a:p>
            <a:pPr marL="342900" indent="-342900" algn="l">
              <a:spcAft>
                <a:spcPts val="0"/>
              </a:spcAft>
              <a:buFont typeface="Arial" panose="020B0604020202020204" pitchFamily="34" charset="0"/>
              <a:buChar char="•"/>
            </a:pPr>
            <a:endParaRPr lang="en-GB" sz="2000" i="0" dirty="0">
              <a:solidFill>
                <a:srgbClr val="243142"/>
              </a:solidFill>
              <a:latin typeface="Arial"/>
            </a:endParaRPr>
          </a:p>
          <a:p>
            <a:pPr marL="342900" indent="-342900" algn="l">
              <a:spcAft>
                <a:spcPts val="0"/>
              </a:spcAft>
              <a:buFont typeface="Arial" panose="020B0604020202020204" pitchFamily="34" charset="0"/>
              <a:buChar char="•"/>
            </a:pPr>
            <a:r>
              <a:rPr lang="en-GB" sz="2000" i="0" dirty="0">
                <a:solidFill>
                  <a:srgbClr val="243142"/>
                </a:solidFill>
                <a:latin typeface="Arial"/>
              </a:rPr>
              <a:t>Young people with ADHD often experience </a:t>
            </a:r>
            <a:r>
              <a:rPr lang="en-GB" sz="2000" b="1" i="0" dirty="0">
                <a:solidFill>
                  <a:srgbClr val="243142"/>
                </a:solidFill>
                <a:latin typeface="Arial"/>
              </a:rPr>
              <a:t>low self-esteem and increased frustration</a:t>
            </a:r>
            <a:r>
              <a:rPr lang="en-GB" sz="2000" i="0" dirty="0">
                <a:solidFill>
                  <a:srgbClr val="243142"/>
                </a:solidFill>
                <a:latin typeface="Arial"/>
              </a:rPr>
              <a:t>, particularl</a:t>
            </a:r>
            <a:r>
              <a:rPr lang="en-GB" sz="2000" dirty="0">
                <a:solidFill>
                  <a:srgbClr val="243142"/>
                </a:solidFill>
                <a:latin typeface="Arial"/>
              </a:rPr>
              <a:t>y with more complex demands or there are perceived high consequences</a:t>
            </a:r>
          </a:p>
          <a:p>
            <a:pPr algn="l">
              <a:spcAft>
                <a:spcPts val="0"/>
              </a:spcAft>
            </a:pPr>
            <a:endParaRPr lang="en-GB" sz="2000" dirty="0">
              <a:solidFill>
                <a:srgbClr val="243142"/>
              </a:solidFill>
              <a:latin typeface="Arial"/>
            </a:endParaRPr>
          </a:p>
          <a:p>
            <a:pPr marL="342900" indent="-342900" algn="l">
              <a:spcAft>
                <a:spcPts val="0"/>
              </a:spcAft>
              <a:buFont typeface="Arial" panose="020B0604020202020204" pitchFamily="34" charset="0"/>
              <a:buChar char="•"/>
            </a:pPr>
            <a:r>
              <a:rPr lang="en-GB" sz="2000" dirty="0">
                <a:solidFill>
                  <a:srgbClr val="243142"/>
                </a:solidFill>
                <a:latin typeface="Arial"/>
              </a:rPr>
              <a:t>Individuals may be often and consistently </a:t>
            </a:r>
            <a:r>
              <a:rPr lang="en-GB" sz="2000" b="1" dirty="0">
                <a:solidFill>
                  <a:srgbClr val="243142"/>
                </a:solidFill>
                <a:latin typeface="Arial"/>
              </a:rPr>
              <a:t>self-monitoring or masking </a:t>
            </a:r>
            <a:r>
              <a:rPr lang="en-GB" sz="2000" dirty="0">
                <a:solidFill>
                  <a:srgbClr val="243142"/>
                </a:solidFill>
                <a:latin typeface="Arial"/>
              </a:rPr>
              <a:t>neurodivergent traits which can result from or cause anxiety.</a:t>
            </a:r>
          </a:p>
          <a:p>
            <a:pPr marL="342900" indent="-342900" algn="l">
              <a:spcAft>
                <a:spcPts val="0"/>
              </a:spcAft>
              <a:buFont typeface="Arial" panose="020B0604020202020204" pitchFamily="34" charset="0"/>
              <a:buChar char="•"/>
            </a:pPr>
            <a:endParaRPr lang="en-GB" sz="2000" dirty="0">
              <a:solidFill>
                <a:srgbClr val="243142"/>
              </a:solidFill>
              <a:latin typeface="Arial"/>
            </a:endParaRPr>
          </a:p>
          <a:p>
            <a:pPr marL="342900" indent="-342900" algn="l">
              <a:spcAft>
                <a:spcPts val="0"/>
              </a:spcAft>
              <a:buFont typeface="Arial" panose="020B0604020202020204" pitchFamily="34" charset="0"/>
              <a:buChar char="•"/>
            </a:pPr>
            <a:r>
              <a:rPr lang="en-GB" sz="2000" dirty="0">
                <a:solidFill>
                  <a:srgbClr val="243142"/>
                </a:solidFill>
                <a:latin typeface="Arial"/>
              </a:rPr>
              <a:t>Executive functioning challenges and the visibility of these to others can cause </a:t>
            </a:r>
            <a:r>
              <a:rPr lang="en-GB" sz="2000" b="1" dirty="0">
                <a:solidFill>
                  <a:srgbClr val="243142"/>
                </a:solidFill>
                <a:latin typeface="Arial"/>
              </a:rPr>
              <a:t>performance anxiety</a:t>
            </a:r>
            <a:r>
              <a:rPr lang="en-GB" sz="2000" dirty="0">
                <a:solidFill>
                  <a:srgbClr val="243142"/>
                </a:solidFill>
                <a:latin typeface="Arial"/>
              </a:rPr>
              <a:t>.</a:t>
            </a:r>
          </a:p>
        </p:txBody>
      </p:sp>
      <p:pic>
        <p:nvPicPr>
          <p:cNvPr id="6" name="Picture 5">
            <a:extLst>
              <a:ext uri="{FF2B5EF4-FFF2-40B4-BE49-F238E27FC236}">
                <a16:creationId xmlns:a16="http://schemas.microsoft.com/office/drawing/2014/main" id="{EBA02964-8C4E-6154-D751-9693E84A28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29558" y="906088"/>
            <a:ext cx="2284193" cy="4161946"/>
          </a:xfrm>
          <a:prstGeom prst="rect">
            <a:avLst/>
          </a:prstGeom>
        </p:spPr>
      </p:pic>
    </p:spTree>
    <p:extLst>
      <p:ext uri="{BB962C8B-B14F-4D97-AF65-F5344CB8AC3E}">
        <p14:creationId xmlns:p14="http://schemas.microsoft.com/office/powerpoint/2010/main" val="3729211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A7BB1-72CC-A3BD-DC5D-65D96EF4470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304DB2B-2FDC-45CB-8FB9-8EAAA66DE3EE}"/>
              </a:ext>
            </a:extLst>
          </p:cNvPr>
          <p:cNvSpPr txBox="1"/>
          <p:nvPr/>
        </p:nvSpPr>
        <p:spPr>
          <a:xfrm>
            <a:off x="2120345" y="25975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Anxiety: ADHD</a:t>
            </a:r>
            <a:endParaRPr sz="3600" b="1" dirty="0">
              <a:solidFill>
                <a:srgbClr val="000000"/>
              </a:solidFill>
              <a:latin typeface="Arial"/>
            </a:endParaRPr>
          </a:p>
        </p:txBody>
      </p:sp>
      <p:pic>
        <p:nvPicPr>
          <p:cNvPr id="5" name="Picture 4" descr="A black background with pink text&#10;&#10;AI-generated content may be incorrect.">
            <a:extLst>
              <a:ext uri="{FF2B5EF4-FFF2-40B4-BE49-F238E27FC236}">
                <a16:creationId xmlns:a16="http://schemas.microsoft.com/office/drawing/2014/main" id="{ABE8C62F-D856-1DC5-552D-8F7176BE19DA}"/>
              </a:ext>
            </a:extLst>
          </p:cNvPr>
          <p:cNvPicPr>
            <a:picLocks noChangeAspect="1"/>
          </p:cNvPicPr>
          <p:nvPr/>
        </p:nvPicPr>
        <p:blipFill>
          <a:blip r:embed="rId3"/>
          <a:stretch>
            <a:fillRect/>
          </a:stretch>
        </p:blipFill>
        <p:spPr>
          <a:xfrm>
            <a:off x="8679977" y="6008070"/>
            <a:ext cx="3306720" cy="649534"/>
          </a:xfrm>
          <a:prstGeom prst="rect">
            <a:avLst/>
          </a:prstGeom>
        </p:spPr>
      </p:pic>
      <p:sp>
        <p:nvSpPr>
          <p:cNvPr id="7" name="Rectangle 6">
            <a:extLst>
              <a:ext uri="{FF2B5EF4-FFF2-40B4-BE49-F238E27FC236}">
                <a16:creationId xmlns:a16="http://schemas.microsoft.com/office/drawing/2014/main" id="{9D36C355-3ED8-B499-7C4E-65116BE1A235}"/>
              </a:ext>
              <a:ext uri="{C183D7F6-B498-43B3-948B-1728B52AA6E4}">
                <adec:decorative xmlns:adec="http://schemas.microsoft.com/office/drawing/2017/decorative" val="1"/>
              </a:ext>
            </a:extLst>
          </p:cNvPr>
          <p:cNvSpPr/>
          <p:nvPr/>
        </p:nvSpPr>
        <p:spPr>
          <a:xfrm>
            <a:off x="329184" y="987552"/>
            <a:ext cx="205740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3" name="Arrow: Pentagon 2">
            <a:extLst>
              <a:ext uri="{FF2B5EF4-FFF2-40B4-BE49-F238E27FC236}">
                <a16:creationId xmlns:a16="http://schemas.microsoft.com/office/drawing/2014/main" id="{7F9AC3D4-EC2A-95A6-A441-99B2D5427834}"/>
              </a:ext>
            </a:extLst>
          </p:cNvPr>
          <p:cNvSpPr/>
          <p:nvPr/>
        </p:nvSpPr>
        <p:spPr>
          <a:xfrm>
            <a:off x="-28836" y="-18350"/>
            <a:ext cx="2032775" cy="1240644"/>
          </a:xfrm>
          <a:prstGeom prst="homePlate">
            <a:avLst/>
          </a:prstGeom>
          <a:solidFill>
            <a:srgbClr val="E86B2E"/>
          </a:solidFill>
          <a:ln>
            <a:solidFill>
              <a:srgbClr val="E86B2E"/>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Anxiety and threat</a:t>
            </a:r>
          </a:p>
        </p:txBody>
      </p:sp>
      <p:pic>
        <p:nvPicPr>
          <p:cNvPr id="2" name="Online Media 1" title="ADHD and Anxiety">
            <a:hlinkClick r:id="" action="ppaction://media"/>
            <a:extLst>
              <a:ext uri="{FF2B5EF4-FFF2-40B4-BE49-F238E27FC236}">
                <a16:creationId xmlns:a16="http://schemas.microsoft.com/office/drawing/2014/main" id="{6C653587-7A5E-7FE4-F3B1-C0EF359E5FB7}"/>
              </a:ext>
            </a:extLst>
          </p:cNvPr>
          <p:cNvPicPr>
            <a:picLocks noRot="1" noChangeAspect="1"/>
          </p:cNvPicPr>
          <p:nvPr>
            <a:videoFile r:link="rId1"/>
          </p:nvPr>
        </p:nvPicPr>
        <p:blipFill>
          <a:blip r:embed="rId4"/>
          <a:stretch>
            <a:fillRect/>
          </a:stretch>
        </p:blipFill>
        <p:spPr>
          <a:xfrm>
            <a:off x="1562100" y="1175367"/>
            <a:ext cx="8458200" cy="4778884"/>
          </a:xfrm>
          <a:prstGeom prst="rect">
            <a:avLst/>
          </a:prstGeom>
        </p:spPr>
      </p:pic>
      <p:sp>
        <p:nvSpPr>
          <p:cNvPr id="9" name="TextBox 8">
            <a:extLst>
              <a:ext uri="{FF2B5EF4-FFF2-40B4-BE49-F238E27FC236}">
                <a16:creationId xmlns:a16="http://schemas.microsoft.com/office/drawing/2014/main" id="{F3857C18-7AA1-C821-DA3A-399E5C6E0F6F}"/>
              </a:ext>
            </a:extLst>
          </p:cNvPr>
          <p:cNvSpPr txBox="1"/>
          <p:nvPr/>
        </p:nvSpPr>
        <p:spPr>
          <a:xfrm>
            <a:off x="10333337" y="1856649"/>
            <a:ext cx="1491891" cy="3416320"/>
          </a:xfrm>
          <a:prstGeom prst="rect">
            <a:avLst/>
          </a:prstGeom>
          <a:noFill/>
        </p:spPr>
        <p:txBody>
          <a:bodyPr wrap="square" rtlCol="0">
            <a:spAutoFit/>
          </a:bodyPr>
          <a:lstStyle/>
          <a:p>
            <a:r>
              <a:rPr lang="en-GB" dirty="0"/>
              <a:t>Presented by </a:t>
            </a:r>
            <a:r>
              <a:rPr lang="en-GB" i="1" dirty="0"/>
              <a:t>Dr Stephanie Sarkis, Ph.D. NCC DCMHS LMHC, </a:t>
            </a:r>
            <a:r>
              <a:rPr lang="en-GB" dirty="0"/>
              <a:t>Clinical Specialist in Child and Adolescent Counselling</a:t>
            </a:r>
          </a:p>
          <a:p>
            <a:endParaRPr lang="en-GB" dirty="0"/>
          </a:p>
        </p:txBody>
      </p:sp>
    </p:spTree>
    <p:extLst>
      <p:ext uri="{BB962C8B-B14F-4D97-AF65-F5344CB8AC3E}">
        <p14:creationId xmlns:p14="http://schemas.microsoft.com/office/powerpoint/2010/main" val="601184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D3282-46A9-ECC1-2B01-6E28C287A73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619FFD0-2FCB-109C-B58D-4CCD1498447D}"/>
              </a:ext>
            </a:extLst>
          </p:cNvPr>
          <p:cNvSpPr txBox="1"/>
          <p:nvPr/>
        </p:nvSpPr>
        <p:spPr>
          <a:xfrm>
            <a:off x="2120345" y="25975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Anxiety: Strategies to Reduce Anxiety </a:t>
            </a:r>
            <a:endParaRPr sz="3600" b="1" dirty="0">
              <a:solidFill>
                <a:srgbClr val="000000"/>
              </a:solidFill>
              <a:latin typeface="Arial"/>
            </a:endParaRPr>
          </a:p>
        </p:txBody>
      </p:sp>
      <p:pic>
        <p:nvPicPr>
          <p:cNvPr id="5" name="Picture 4" descr="A black background with pink text&#10;&#10;AI-generated content may be incorrect.">
            <a:extLst>
              <a:ext uri="{FF2B5EF4-FFF2-40B4-BE49-F238E27FC236}">
                <a16:creationId xmlns:a16="http://schemas.microsoft.com/office/drawing/2014/main" id="{CA8FA551-E4E3-8BBF-6639-69CE0E601D60}"/>
              </a:ext>
            </a:extLst>
          </p:cNvPr>
          <p:cNvPicPr>
            <a:picLocks noChangeAspect="1"/>
          </p:cNvPicPr>
          <p:nvPr/>
        </p:nvPicPr>
        <p:blipFill>
          <a:blip r:embed="rId3"/>
          <a:stretch>
            <a:fillRect/>
          </a:stretch>
        </p:blipFill>
        <p:spPr>
          <a:xfrm>
            <a:off x="8679977" y="6008070"/>
            <a:ext cx="3306720" cy="649534"/>
          </a:xfrm>
          <a:prstGeom prst="rect">
            <a:avLst/>
          </a:prstGeom>
        </p:spPr>
      </p:pic>
      <p:sp>
        <p:nvSpPr>
          <p:cNvPr id="7" name="Rectangle 6">
            <a:extLst>
              <a:ext uri="{FF2B5EF4-FFF2-40B4-BE49-F238E27FC236}">
                <a16:creationId xmlns:a16="http://schemas.microsoft.com/office/drawing/2014/main" id="{3C855622-7629-F448-05A5-AED62B8952ED}"/>
              </a:ext>
              <a:ext uri="{C183D7F6-B498-43B3-948B-1728B52AA6E4}">
                <adec:decorative xmlns:adec="http://schemas.microsoft.com/office/drawing/2017/decorative" val="1"/>
              </a:ext>
            </a:extLst>
          </p:cNvPr>
          <p:cNvSpPr/>
          <p:nvPr/>
        </p:nvSpPr>
        <p:spPr>
          <a:xfrm>
            <a:off x="329184" y="987552"/>
            <a:ext cx="205740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3" name="Arrow: Pentagon 2">
            <a:extLst>
              <a:ext uri="{FF2B5EF4-FFF2-40B4-BE49-F238E27FC236}">
                <a16:creationId xmlns:a16="http://schemas.microsoft.com/office/drawing/2014/main" id="{43D06187-DC48-BDC4-D21E-3B71382FB150}"/>
              </a:ext>
            </a:extLst>
          </p:cNvPr>
          <p:cNvSpPr/>
          <p:nvPr/>
        </p:nvSpPr>
        <p:spPr>
          <a:xfrm>
            <a:off x="-28836" y="-18350"/>
            <a:ext cx="2032775" cy="1240644"/>
          </a:xfrm>
          <a:prstGeom prst="homePlate">
            <a:avLst/>
          </a:prstGeom>
          <a:solidFill>
            <a:srgbClr val="E86B2E"/>
          </a:solidFill>
          <a:ln>
            <a:solidFill>
              <a:srgbClr val="E86B2E"/>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Anxiety and threat</a:t>
            </a:r>
          </a:p>
        </p:txBody>
      </p:sp>
      <p:sp>
        <p:nvSpPr>
          <p:cNvPr id="33" name="Shape 7">
            <a:extLst>
              <a:ext uri="{FF2B5EF4-FFF2-40B4-BE49-F238E27FC236}">
                <a16:creationId xmlns:a16="http://schemas.microsoft.com/office/drawing/2014/main" id="{D179242D-DE65-363D-3AED-5D5ED02A9C85}"/>
              </a:ext>
            </a:extLst>
          </p:cNvPr>
          <p:cNvSpPr/>
          <p:nvPr/>
        </p:nvSpPr>
        <p:spPr>
          <a:xfrm>
            <a:off x="2595717" y="2615382"/>
            <a:ext cx="3133029" cy="1639502"/>
          </a:xfrm>
          <a:prstGeom prst="roundRect">
            <a:avLst>
              <a:gd name="adj" fmla="val 5161"/>
            </a:avLst>
          </a:prstGeom>
          <a:solidFill>
            <a:srgbClr val="FDEAD7"/>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35" name="Text 8">
            <a:extLst>
              <a:ext uri="{FF2B5EF4-FFF2-40B4-BE49-F238E27FC236}">
                <a16:creationId xmlns:a16="http://schemas.microsoft.com/office/drawing/2014/main" id="{FD780128-F5E2-7E8E-950C-ADE9A6549EC2}"/>
              </a:ext>
            </a:extLst>
          </p:cNvPr>
          <p:cNvSpPr/>
          <p:nvPr/>
        </p:nvSpPr>
        <p:spPr>
          <a:xfrm>
            <a:off x="3182901" y="3332255"/>
            <a:ext cx="2719233" cy="253859"/>
          </a:xfrm>
          <a:prstGeom prst="rect">
            <a:avLst/>
          </a:prstGeom>
          <a:noFill/>
          <a:ln/>
        </p:spPr>
        <p:txBody>
          <a:bodyPr wrap="square" lIns="0" tIns="0" rIns="0" bIns="0" rtlCol="0" anchor="ctr"/>
          <a:lstStyle/>
          <a:p>
            <a:pPr marL="0" indent="0">
              <a:buNone/>
            </a:pPr>
            <a:r>
              <a:rPr lang="en-US" b="1" dirty="0">
                <a:solidFill>
                  <a:srgbClr val="0F4F52"/>
                </a:solidFill>
                <a:latin typeface="Arial" pitchFamily="34" charset="0"/>
                <a:ea typeface="Arial" pitchFamily="34" charset="-122"/>
                <a:cs typeface="Arial" pitchFamily="34" charset="-120"/>
              </a:rPr>
              <a:t>Predictability</a:t>
            </a:r>
            <a:endParaRPr lang="en-US" dirty="0"/>
          </a:p>
        </p:txBody>
      </p:sp>
      <p:sp>
        <p:nvSpPr>
          <p:cNvPr id="39" name="Shape 10">
            <a:extLst>
              <a:ext uri="{FF2B5EF4-FFF2-40B4-BE49-F238E27FC236}">
                <a16:creationId xmlns:a16="http://schemas.microsoft.com/office/drawing/2014/main" id="{565A409B-7777-22AF-4463-236595CE079B}"/>
              </a:ext>
            </a:extLst>
          </p:cNvPr>
          <p:cNvSpPr/>
          <p:nvPr/>
        </p:nvSpPr>
        <p:spPr>
          <a:xfrm>
            <a:off x="5863471" y="2605550"/>
            <a:ext cx="3133029" cy="1639502"/>
          </a:xfrm>
          <a:prstGeom prst="roundRect">
            <a:avLst>
              <a:gd name="adj" fmla="val 5161"/>
            </a:avLst>
          </a:prstGeom>
          <a:solidFill>
            <a:srgbClr val="DCE9E2"/>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41" name="Text 11">
            <a:extLst>
              <a:ext uri="{FF2B5EF4-FFF2-40B4-BE49-F238E27FC236}">
                <a16:creationId xmlns:a16="http://schemas.microsoft.com/office/drawing/2014/main" id="{1CB54572-BE0F-E078-642B-DDB881B798A6}"/>
              </a:ext>
            </a:extLst>
          </p:cNvPr>
          <p:cNvSpPr/>
          <p:nvPr/>
        </p:nvSpPr>
        <p:spPr>
          <a:xfrm>
            <a:off x="6628465" y="3302235"/>
            <a:ext cx="2719233" cy="253859"/>
          </a:xfrm>
          <a:prstGeom prst="rect">
            <a:avLst/>
          </a:prstGeom>
          <a:noFill/>
          <a:ln/>
        </p:spPr>
        <p:txBody>
          <a:bodyPr wrap="square" lIns="0" tIns="0" rIns="0" bIns="0" rtlCol="0" anchor="ctr"/>
          <a:lstStyle/>
          <a:p>
            <a:pPr marL="0" indent="0">
              <a:buNone/>
            </a:pPr>
            <a:r>
              <a:rPr lang="en-US" b="1" dirty="0">
                <a:solidFill>
                  <a:srgbClr val="0F4F52"/>
                </a:solidFill>
                <a:latin typeface="Arial" pitchFamily="34" charset="0"/>
                <a:ea typeface="Arial" pitchFamily="34" charset="-122"/>
                <a:cs typeface="Arial" pitchFamily="34" charset="-120"/>
              </a:rPr>
              <a:t>Connection</a:t>
            </a:r>
            <a:endParaRPr lang="en-US" dirty="0"/>
          </a:p>
        </p:txBody>
      </p:sp>
      <p:sp>
        <p:nvSpPr>
          <p:cNvPr id="45" name="Shape 13">
            <a:extLst>
              <a:ext uri="{FF2B5EF4-FFF2-40B4-BE49-F238E27FC236}">
                <a16:creationId xmlns:a16="http://schemas.microsoft.com/office/drawing/2014/main" id="{3F72F44F-4C87-A58C-7486-91D610A580DA}"/>
              </a:ext>
            </a:extLst>
          </p:cNvPr>
          <p:cNvSpPr/>
          <p:nvPr/>
        </p:nvSpPr>
        <p:spPr>
          <a:xfrm>
            <a:off x="2595717" y="4434350"/>
            <a:ext cx="3133029" cy="1639502"/>
          </a:xfrm>
          <a:prstGeom prst="roundRect">
            <a:avLst>
              <a:gd name="adj" fmla="val 5161"/>
            </a:avLst>
          </a:prstGeom>
          <a:solidFill>
            <a:srgbClr val="FDEAD7"/>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47" name="Text 14">
            <a:extLst>
              <a:ext uri="{FF2B5EF4-FFF2-40B4-BE49-F238E27FC236}">
                <a16:creationId xmlns:a16="http://schemas.microsoft.com/office/drawing/2014/main" id="{8AE94E9A-567F-C990-A14B-410F4787961D}"/>
              </a:ext>
            </a:extLst>
          </p:cNvPr>
          <p:cNvSpPr/>
          <p:nvPr/>
        </p:nvSpPr>
        <p:spPr>
          <a:xfrm>
            <a:off x="3280585" y="5087019"/>
            <a:ext cx="2719233" cy="253859"/>
          </a:xfrm>
          <a:prstGeom prst="rect">
            <a:avLst/>
          </a:prstGeom>
          <a:noFill/>
          <a:ln/>
        </p:spPr>
        <p:txBody>
          <a:bodyPr wrap="square" lIns="0" tIns="0" rIns="0" bIns="0" rtlCol="0" anchor="ctr"/>
          <a:lstStyle/>
          <a:p>
            <a:pPr marL="0" indent="0">
              <a:buNone/>
            </a:pPr>
            <a:r>
              <a:rPr lang="en-US" b="1" dirty="0">
                <a:solidFill>
                  <a:srgbClr val="0F4F52"/>
                </a:solidFill>
                <a:latin typeface="Arial" pitchFamily="34" charset="0"/>
                <a:ea typeface="Arial" pitchFamily="34" charset="-122"/>
                <a:cs typeface="Arial" pitchFamily="34" charset="-120"/>
              </a:rPr>
              <a:t>Movement</a:t>
            </a:r>
            <a:endParaRPr lang="en-US" dirty="0"/>
          </a:p>
        </p:txBody>
      </p:sp>
      <p:sp>
        <p:nvSpPr>
          <p:cNvPr id="51" name="Shape 16">
            <a:extLst>
              <a:ext uri="{FF2B5EF4-FFF2-40B4-BE49-F238E27FC236}">
                <a16:creationId xmlns:a16="http://schemas.microsoft.com/office/drawing/2014/main" id="{857F24A1-032D-9542-E748-C20BA45F8D3C}"/>
              </a:ext>
            </a:extLst>
          </p:cNvPr>
          <p:cNvSpPr/>
          <p:nvPr/>
        </p:nvSpPr>
        <p:spPr>
          <a:xfrm>
            <a:off x="5873304" y="4434350"/>
            <a:ext cx="3133029" cy="1639502"/>
          </a:xfrm>
          <a:prstGeom prst="roundRect">
            <a:avLst>
              <a:gd name="adj" fmla="val 5161"/>
            </a:avLst>
          </a:prstGeom>
          <a:solidFill>
            <a:srgbClr val="DCE9E2"/>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53" name="Text 17">
            <a:extLst>
              <a:ext uri="{FF2B5EF4-FFF2-40B4-BE49-F238E27FC236}">
                <a16:creationId xmlns:a16="http://schemas.microsoft.com/office/drawing/2014/main" id="{7466093C-484A-E6B7-334F-C1B843AB097D}"/>
              </a:ext>
            </a:extLst>
          </p:cNvPr>
          <p:cNvSpPr/>
          <p:nvPr/>
        </p:nvSpPr>
        <p:spPr>
          <a:xfrm>
            <a:off x="6815128" y="5100760"/>
            <a:ext cx="2719233" cy="253859"/>
          </a:xfrm>
          <a:prstGeom prst="rect">
            <a:avLst/>
          </a:prstGeom>
          <a:noFill/>
          <a:ln/>
        </p:spPr>
        <p:txBody>
          <a:bodyPr wrap="square" lIns="0" tIns="0" rIns="0" bIns="0" rtlCol="0" anchor="ctr"/>
          <a:lstStyle/>
          <a:p>
            <a:pPr marL="0" indent="0">
              <a:buNone/>
            </a:pPr>
            <a:r>
              <a:rPr lang="en-US" b="1" dirty="0">
                <a:solidFill>
                  <a:srgbClr val="0F4F52"/>
                </a:solidFill>
                <a:latin typeface="Arial" pitchFamily="34" charset="0"/>
                <a:ea typeface="Arial" pitchFamily="34" charset="-122"/>
                <a:cs typeface="Arial" pitchFamily="34" charset="-120"/>
              </a:rPr>
              <a:t>Choice</a:t>
            </a:r>
            <a:endParaRPr lang="en-US" dirty="0"/>
          </a:p>
        </p:txBody>
      </p:sp>
      <p:sp>
        <p:nvSpPr>
          <p:cNvPr id="8" name="TextBox 7">
            <a:extLst>
              <a:ext uri="{FF2B5EF4-FFF2-40B4-BE49-F238E27FC236}">
                <a16:creationId xmlns:a16="http://schemas.microsoft.com/office/drawing/2014/main" id="{F8F83C26-01D0-708F-46CE-DFBE3449AD5F}"/>
              </a:ext>
            </a:extLst>
          </p:cNvPr>
          <p:cNvSpPr txBox="1"/>
          <p:nvPr/>
        </p:nvSpPr>
        <p:spPr>
          <a:xfrm>
            <a:off x="1398149" y="1191724"/>
            <a:ext cx="10588548" cy="1200329"/>
          </a:xfrm>
          <a:prstGeom prst="rect">
            <a:avLst/>
          </a:prstGeom>
          <a:noFill/>
        </p:spPr>
        <p:txBody>
          <a:bodyPr wrap="square" rtlCol="0">
            <a:spAutoFit/>
          </a:bodyPr>
          <a:lstStyle/>
          <a:p>
            <a:r>
              <a:rPr lang="en-GB" b="1" dirty="0">
                <a:solidFill>
                  <a:srgbClr val="156082"/>
                </a:solidFill>
              </a:rPr>
              <a:t>1. What are some strategies you use to reduce your anxiety?</a:t>
            </a:r>
          </a:p>
          <a:p>
            <a:r>
              <a:rPr lang="en-GB" b="1" dirty="0">
                <a:solidFill>
                  <a:srgbClr val="156082"/>
                </a:solidFill>
              </a:rPr>
              <a:t>2. What are some strategies you use in your setting to reduce anxiety for children and young people?</a:t>
            </a:r>
          </a:p>
          <a:p>
            <a:endParaRPr lang="en-GB" dirty="0"/>
          </a:p>
          <a:p>
            <a:r>
              <a:rPr lang="en-GB" dirty="0"/>
              <a:t>Write your ideas down and be prepared to feedback to the group.</a:t>
            </a:r>
          </a:p>
        </p:txBody>
      </p:sp>
    </p:spTree>
    <p:extLst>
      <p:ext uri="{BB962C8B-B14F-4D97-AF65-F5344CB8AC3E}">
        <p14:creationId xmlns:p14="http://schemas.microsoft.com/office/powerpoint/2010/main" val="12321425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D3282-46A9-ECC1-2B01-6E28C287A73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619FFD0-2FCB-109C-B58D-4CCD1498447D}"/>
              </a:ext>
            </a:extLst>
          </p:cNvPr>
          <p:cNvSpPr txBox="1"/>
          <p:nvPr/>
        </p:nvSpPr>
        <p:spPr>
          <a:xfrm>
            <a:off x="2120345" y="25975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Anxiety: Strategies to Reduce Threat </a:t>
            </a:r>
            <a:endParaRPr sz="3600" b="1" dirty="0">
              <a:solidFill>
                <a:srgbClr val="000000"/>
              </a:solidFill>
              <a:latin typeface="Arial"/>
            </a:endParaRPr>
          </a:p>
        </p:txBody>
      </p:sp>
      <p:pic>
        <p:nvPicPr>
          <p:cNvPr id="5" name="Picture 4" descr="A black background with pink text&#10;&#10;AI-generated content may be incorrect.">
            <a:extLst>
              <a:ext uri="{FF2B5EF4-FFF2-40B4-BE49-F238E27FC236}">
                <a16:creationId xmlns:a16="http://schemas.microsoft.com/office/drawing/2014/main" id="{CA8FA551-E4E3-8BBF-6639-69CE0E601D60}"/>
              </a:ext>
            </a:extLst>
          </p:cNvPr>
          <p:cNvPicPr>
            <a:picLocks noChangeAspect="1"/>
          </p:cNvPicPr>
          <p:nvPr/>
        </p:nvPicPr>
        <p:blipFill>
          <a:blip r:embed="rId2"/>
          <a:stretch>
            <a:fillRect/>
          </a:stretch>
        </p:blipFill>
        <p:spPr>
          <a:xfrm>
            <a:off x="8679977" y="6008070"/>
            <a:ext cx="3306720" cy="649534"/>
          </a:xfrm>
          <a:prstGeom prst="rect">
            <a:avLst/>
          </a:prstGeom>
        </p:spPr>
      </p:pic>
      <p:sp>
        <p:nvSpPr>
          <p:cNvPr id="7" name="Rectangle 6">
            <a:extLst>
              <a:ext uri="{FF2B5EF4-FFF2-40B4-BE49-F238E27FC236}">
                <a16:creationId xmlns:a16="http://schemas.microsoft.com/office/drawing/2014/main" id="{3C855622-7629-F448-05A5-AED62B8952ED}"/>
              </a:ext>
              <a:ext uri="{C183D7F6-B498-43B3-948B-1728B52AA6E4}">
                <adec:decorative xmlns:adec="http://schemas.microsoft.com/office/drawing/2017/decorative" val="1"/>
              </a:ext>
            </a:extLst>
          </p:cNvPr>
          <p:cNvSpPr/>
          <p:nvPr/>
        </p:nvSpPr>
        <p:spPr>
          <a:xfrm>
            <a:off x="329184" y="987552"/>
            <a:ext cx="205740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3" name="Arrow: Pentagon 2">
            <a:extLst>
              <a:ext uri="{FF2B5EF4-FFF2-40B4-BE49-F238E27FC236}">
                <a16:creationId xmlns:a16="http://schemas.microsoft.com/office/drawing/2014/main" id="{43D06187-DC48-BDC4-D21E-3B71382FB150}"/>
              </a:ext>
            </a:extLst>
          </p:cNvPr>
          <p:cNvSpPr/>
          <p:nvPr/>
        </p:nvSpPr>
        <p:spPr>
          <a:xfrm>
            <a:off x="-28836" y="-18350"/>
            <a:ext cx="2032775" cy="1240644"/>
          </a:xfrm>
          <a:prstGeom prst="homePlate">
            <a:avLst/>
          </a:prstGeom>
          <a:solidFill>
            <a:srgbClr val="E86B2E"/>
          </a:solidFill>
          <a:ln>
            <a:solidFill>
              <a:srgbClr val="E86B2E"/>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Anxiety and threat</a:t>
            </a:r>
          </a:p>
        </p:txBody>
      </p:sp>
      <p:sp>
        <p:nvSpPr>
          <p:cNvPr id="33" name="Shape 7">
            <a:extLst>
              <a:ext uri="{FF2B5EF4-FFF2-40B4-BE49-F238E27FC236}">
                <a16:creationId xmlns:a16="http://schemas.microsoft.com/office/drawing/2014/main" id="{D179242D-DE65-363D-3AED-5D5ED02A9C85}"/>
              </a:ext>
            </a:extLst>
          </p:cNvPr>
          <p:cNvSpPr/>
          <p:nvPr/>
        </p:nvSpPr>
        <p:spPr>
          <a:xfrm>
            <a:off x="707923" y="1683823"/>
            <a:ext cx="2583917" cy="1516577"/>
          </a:xfrm>
          <a:prstGeom prst="roundRect">
            <a:avLst>
              <a:gd name="adj" fmla="val 5161"/>
            </a:avLst>
          </a:prstGeom>
          <a:solidFill>
            <a:srgbClr val="FDEAD7"/>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35" name="Text 8">
            <a:extLst>
              <a:ext uri="{FF2B5EF4-FFF2-40B4-BE49-F238E27FC236}">
                <a16:creationId xmlns:a16="http://schemas.microsoft.com/office/drawing/2014/main" id="{FD780128-F5E2-7E8E-950C-ADE9A6549EC2}"/>
              </a:ext>
            </a:extLst>
          </p:cNvPr>
          <p:cNvSpPr/>
          <p:nvPr/>
        </p:nvSpPr>
        <p:spPr>
          <a:xfrm>
            <a:off x="893747" y="1950591"/>
            <a:ext cx="2242645" cy="234825"/>
          </a:xfrm>
          <a:prstGeom prst="rect">
            <a:avLst/>
          </a:prstGeom>
          <a:noFill/>
          <a:ln/>
        </p:spPr>
        <p:txBody>
          <a:bodyPr wrap="square" lIns="0" tIns="0" rIns="0" bIns="0" rtlCol="0" anchor="ctr"/>
          <a:lstStyle/>
          <a:p>
            <a:pPr marL="0" indent="0">
              <a:buNone/>
            </a:pPr>
            <a:r>
              <a:rPr lang="en-US" sz="1200" b="1" dirty="0">
                <a:solidFill>
                  <a:srgbClr val="0F4F52"/>
                </a:solidFill>
                <a:latin typeface="Arial" pitchFamily="34" charset="0"/>
                <a:ea typeface="Arial" pitchFamily="34" charset="-122"/>
                <a:cs typeface="Arial" pitchFamily="34" charset="-120"/>
              </a:rPr>
              <a:t>Predictability</a:t>
            </a:r>
            <a:endParaRPr lang="en-US" sz="1200" dirty="0"/>
          </a:p>
        </p:txBody>
      </p:sp>
      <p:sp>
        <p:nvSpPr>
          <p:cNvPr id="37" name="Text 9">
            <a:extLst>
              <a:ext uri="{FF2B5EF4-FFF2-40B4-BE49-F238E27FC236}">
                <a16:creationId xmlns:a16="http://schemas.microsoft.com/office/drawing/2014/main" id="{32A70733-C425-0A69-910B-B31CB54466E5}"/>
              </a:ext>
            </a:extLst>
          </p:cNvPr>
          <p:cNvSpPr/>
          <p:nvPr/>
        </p:nvSpPr>
        <p:spPr>
          <a:xfrm>
            <a:off x="894960" y="2269887"/>
            <a:ext cx="2223144" cy="665337"/>
          </a:xfrm>
          <a:prstGeom prst="rect">
            <a:avLst/>
          </a:prstGeom>
          <a:noFill/>
          <a:ln/>
        </p:spPr>
        <p:txBody>
          <a:bodyPr wrap="square" lIns="0" tIns="0" rIns="0" bIns="0" rtlCol="0" anchor="ctr">
            <a:normAutofit lnSpcReduction="10000"/>
          </a:bodyPr>
          <a:lstStyle/>
          <a:p>
            <a:pPr marL="0" indent="0">
              <a:buNone/>
            </a:pPr>
            <a:r>
              <a:rPr lang="en-US" sz="1200" dirty="0">
                <a:solidFill>
                  <a:srgbClr val="243142"/>
                </a:solidFill>
                <a:latin typeface="Arial" pitchFamily="34" charset="0"/>
                <a:ea typeface="Arial" pitchFamily="34" charset="-122"/>
                <a:cs typeface="Arial" pitchFamily="34" charset="-120"/>
              </a:rPr>
              <a:t>preview changes</a:t>
            </a:r>
            <a:endParaRPr lang="en-US" sz="1200" dirty="0"/>
          </a:p>
          <a:p>
            <a:pPr marL="0" indent="0">
              <a:buNone/>
            </a:pPr>
            <a:r>
              <a:rPr lang="en-US" sz="1200" dirty="0">
                <a:solidFill>
                  <a:srgbClr val="243142"/>
                </a:solidFill>
                <a:latin typeface="Arial" pitchFamily="34" charset="0"/>
                <a:ea typeface="Arial" pitchFamily="34" charset="-122"/>
                <a:cs typeface="Arial" pitchFamily="34" charset="-120"/>
              </a:rPr>
              <a:t>clear first step or instructions</a:t>
            </a:r>
            <a:endParaRPr lang="en-US" sz="1200" dirty="0"/>
          </a:p>
          <a:p>
            <a:pPr marL="0" indent="0">
              <a:buNone/>
            </a:pPr>
            <a:r>
              <a:rPr lang="en-US" sz="1200" dirty="0">
                <a:solidFill>
                  <a:srgbClr val="243142"/>
                </a:solidFill>
                <a:latin typeface="Arial" pitchFamily="34" charset="0"/>
                <a:ea typeface="Arial" pitchFamily="34" charset="-122"/>
                <a:cs typeface="Arial" pitchFamily="34" charset="-120"/>
              </a:rPr>
              <a:t>visual or written cues (differentiation)</a:t>
            </a:r>
          </a:p>
        </p:txBody>
      </p:sp>
      <p:sp>
        <p:nvSpPr>
          <p:cNvPr id="39" name="Shape 10">
            <a:extLst>
              <a:ext uri="{FF2B5EF4-FFF2-40B4-BE49-F238E27FC236}">
                <a16:creationId xmlns:a16="http://schemas.microsoft.com/office/drawing/2014/main" id="{565A409B-7777-22AF-4463-236595CE079B}"/>
              </a:ext>
            </a:extLst>
          </p:cNvPr>
          <p:cNvSpPr/>
          <p:nvPr/>
        </p:nvSpPr>
        <p:spPr>
          <a:xfrm>
            <a:off x="3405403" y="1683823"/>
            <a:ext cx="2583917" cy="1516577"/>
          </a:xfrm>
          <a:prstGeom prst="roundRect">
            <a:avLst>
              <a:gd name="adj" fmla="val 5161"/>
            </a:avLst>
          </a:prstGeom>
          <a:solidFill>
            <a:srgbClr val="DCE9E2"/>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41" name="Text 11">
            <a:extLst>
              <a:ext uri="{FF2B5EF4-FFF2-40B4-BE49-F238E27FC236}">
                <a16:creationId xmlns:a16="http://schemas.microsoft.com/office/drawing/2014/main" id="{1CB54572-BE0F-E078-642B-DDB881B798A6}"/>
              </a:ext>
            </a:extLst>
          </p:cNvPr>
          <p:cNvSpPr/>
          <p:nvPr/>
        </p:nvSpPr>
        <p:spPr>
          <a:xfrm>
            <a:off x="3591227" y="1950591"/>
            <a:ext cx="2242645" cy="234825"/>
          </a:xfrm>
          <a:prstGeom prst="rect">
            <a:avLst/>
          </a:prstGeom>
          <a:noFill/>
          <a:ln/>
        </p:spPr>
        <p:txBody>
          <a:bodyPr wrap="square" lIns="0" tIns="0" rIns="0" bIns="0" rtlCol="0" anchor="ctr"/>
          <a:lstStyle/>
          <a:p>
            <a:pPr marL="0" indent="0">
              <a:buNone/>
            </a:pPr>
            <a:r>
              <a:rPr lang="en-US" sz="1200" b="1" dirty="0">
                <a:solidFill>
                  <a:srgbClr val="0F4F52"/>
                </a:solidFill>
                <a:latin typeface="Arial" pitchFamily="34" charset="0"/>
                <a:ea typeface="Arial" pitchFamily="34" charset="-122"/>
                <a:cs typeface="Arial" pitchFamily="34" charset="-120"/>
              </a:rPr>
              <a:t>Connection</a:t>
            </a:r>
            <a:endParaRPr lang="en-US" sz="1200" dirty="0"/>
          </a:p>
        </p:txBody>
      </p:sp>
      <p:sp>
        <p:nvSpPr>
          <p:cNvPr id="43" name="Text 12">
            <a:extLst>
              <a:ext uri="{FF2B5EF4-FFF2-40B4-BE49-F238E27FC236}">
                <a16:creationId xmlns:a16="http://schemas.microsoft.com/office/drawing/2014/main" id="{6A2EF12C-EA9D-E5E1-371B-B0C3228D917C}"/>
              </a:ext>
            </a:extLst>
          </p:cNvPr>
          <p:cNvSpPr/>
          <p:nvPr/>
        </p:nvSpPr>
        <p:spPr>
          <a:xfrm>
            <a:off x="3592440" y="2269887"/>
            <a:ext cx="2223144" cy="665337"/>
          </a:xfrm>
          <a:prstGeom prst="rect">
            <a:avLst/>
          </a:prstGeom>
          <a:noFill/>
          <a:ln/>
        </p:spPr>
        <p:txBody>
          <a:bodyPr wrap="square" lIns="0" tIns="0" rIns="0" bIns="0" rtlCol="0" anchor="ctr">
            <a:noAutofit/>
          </a:bodyPr>
          <a:lstStyle/>
          <a:p>
            <a:pPr marL="0" indent="0">
              <a:buNone/>
            </a:pPr>
            <a:r>
              <a:rPr lang="en-US" sz="1200" dirty="0">
                <a:solidFill>
                  <a:srgbClr val="243142"/>
                </a:solidFill>
                <a:latin typeface="Arial" pitchFamily="34" charset="0"/>
                <a:ea typeface="Arial" pitchFamily="34" charset="-122"/>
                <a:cs typeface="Arial" pitchFamily="34" charset="-120"/>
              </a:rPr>
              <a:t>reframe ‘failure’</a:t>
            </a:r>
            <a:endParaRPr lang="en-US" sz="1200" dirty="0"/>
          </a:p>
          <a:p>
            <a:pPr marL="0" indent="0">
              <a:buNone/>
            </a:pPr>
            <a:r>
              <a:rPr lang="en-US" sz="1200" dirty="0">
                <a:solidFill>
                  <a:srgbClr val="243142"/>
                </a:solidFill>
                <a:latin typeface="Arial" pitchFamily="34" charset="0"/>
                <a:ea typeface="Arial" pitchFamily="34" charset="-122"/>
                <a:cs typeface="Arial" pitchFamily="34" charset="-120"/>
              </a:rPr>
              <a:t>name strengths</a:t>
            </a:r>
            <a:endParaRPr lang="en-US" sz="1200" dirty="0"/>
          </a:p>
          <a:p>
            <a:pPr marL="0" indent="0">
              <a:buNone/>
            </a:pPr>
            <a:r>
              <a:rPr lang="en-US" sz="1200" dirty="0">
                <a:solidFill>
                  <a:srgbClr val="243142"/>
                </a:solidFill>
                <a:latin typeface="Arial" pitchFamily="34" charset="0"/>
                <a:ea typeface="Arial" pitchFamily="34" charset="-122"/>
                <a:cs typeface="Arial" pitchFamily="34" charset="-120"/>
              </a:rPr>
              <a:t>repair after rupture</a:t>
            </a:r>
          </a:p>
          <a:p>
            <a:pPr marL="0" indent="0">
              <a:buNone/>
            </a:pPr>
            <a:r>
              <a:rPr lang="en-US" sz="1200" dirty="0">
                <a:solidFill>
                  <a:srgbClr val="243142"/>
                </a:solidFill>
                <a:latin typeface="Arial" pitchFamily="34" charset="0"/>
                <a:cs typeface="Arial" pitchFamily="34" charset="-120"/>
              </a:rPr>
              <a:t>build relationships of safety</a:t>
            </a:r>
            <a:endParaRPr lang="en-US" sz="1200" dirty="0"/>
          </a:p>
        </p:txBody>
      </p:sp>
      <p:sp>
        <p:nvSpPr>
          <p:cNvPr id="45" name="Shape 13">
            <a:extLst>
              <a:ext uri="{FF2B5EF4-FFF2-40B4-BE49-F238E27FC236}">
                <a16:creationId xmlns:a16="http://schemas.microsoft.com/office/drawing/2014/main" id="{3F72F44F-4C87-A58C-7486-91D610A580DA}"/>
              </a:ext>
            </a:extLst>
          </p:cNvPr>
          <p:cNvSpPr/>
          <p:nvPr/>
        </p:nvSpPr>
        <p:spPr>
          <a:xfrm>
            <a:off x="707923" y="3512623"/>
            <a:ext cx="2583917" cy="1516577"/>
          </a:xfrm>
          <a:prstGeom prst="roundRect">
            <a:avLst>
              <a:gd name="adj" fmla="val 5161"/>
            </a:avLst>
          </a:prstGeom>
          <a:solidFill>
            <a:srgbClr val="FDEAD7"/>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47" name="Text 14">
            <a:extLst>
              <a:ext uri="{FF2B5EF4-FFF2-40B4-BE49-F238E27FC236}">
                <a16:creationId xmlns:a16="http://schemas.microsoft.com/office/drawing/2014/main" id="{8AE94E9A-567F-C990-A14B-410F4787961D}"/>
              </a:ext>
            </a:extLst>
          </p:cNvPr>
          <p:cNvSpPr/>
          <p:nvPr/>
        </p:nvSpPr>
        <p:spPr>
          <a:xfrm>
            <a:off x="893747" y="3779391"/>
            <a:ext cx="2242645" cy="234825"/>
          </a:xfrm>
          <a:prstGeom prst="rect">
            <a:avLst/>
          </a:prstGeom>
          <a:noFill/>
          <a:ln/>
        </p:spPr>
        <p:txBody>
          <a:bodyPr wrap="square" lIns="0" tIns="0" rIns="0" bIns="0" rtlCol="0" anchor="ctr"/>
          <a:lstStyle/>
          <a:p>
            <a:pPr marL="0" indent="0">
              <a:buNone/>
            </a:pPr>
            <a:r>
              <a:rPr lang="en-US" sz="1200" b="1" dirty="0">
                <a:solidFill>
                  <a:srgbClr val="0F4F52"/>
                </a:solidFill>
                <a:latin typeface="Arial" pitchFamily="34" charset="0"/>
                <a:ea typeface="Arial" pitchFamily="34" charset="-122"/>
                <a:cs typeface="Arial" pitchFamily="34" charset="-120"/>
              </a:rPr>
              <a:t>Movement</a:t>
            </a:r>
            <a:endParaRPr lang="en-US" sz="1200" dirty="0"/>
          </a:p>
        </p:txBody>
      </p:sp>
      <p:sp>
        <p:nvSpPr>
          <p:cNvPr id="51" name="Shape 16">
            <a:extLst>
              <a:ext uri="{FF2B5EF4-FFF2-40B4-BE49-F238E27FC236}">
                <a16:creationId xmlns:a16="http://schemas.microsoft.com/office/drawing/2014/main" id="{857F24A1-032D-9542-E748-C20BA45F8D3C}"/>
              </a:ext>
            </a:extLst>
          </p:cNvPr>
          <p:cNvSpPr/>
          <p:nvPr/>
        </p:nvSpPr>
        <p:spPr>
          <a:xfrm>
            <a:off x="3405403" y="3512623"/>
            <a:ext cx="2583917" cy="1516577"/>
          </a:xfrm>
          <a:prstGeom prst="roundRect">
            <a:avLst>
              <a:gd name="adj" fmla="val 5161"/>
            </a:avLst>
          </a:prstGeom>
          <a:solidFill>
            <a:srgbClr val="DCE9E2"/>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53" name="Text 17">
            <a:extLst>
              <a:ext uri="{FF2B5EF4-FFF2-40B4-BE49-F238E27FC236}">
                <a16:creationId xmlns:a16="http://schemas.microsoft.com/office/drawing/2014/main" id="{7466093C-484A-E6B7-334F-C1B843AB097D}"/>
              </a:ext>
            </a:extLst>
          </p:cNvPr>
          <p:cNvSpPr/>
          <p:nvPr/>
        </p:nvSpPr>
        <p:spPr>
          <a:xfrm>
            <a:off x="3591227" y="3779391"/>
            <a:ext cx="2242645" cy="234825"/>
          </a:xfrm>
          <a:prstGeom prst="rect">
            <a:avLst/>
          </a:prstGeom>
          <a:noFill/>
          <a:ln/>
        </p:spPr>
        <p:txBody>
          <a:bodyPr wrap="square" lIns="0" tIns="0" rIns="0" bIns="0" rtlCol="0" anchor="ctr"/>
          <a:lstStyle/>
          <a:p>
            <a:pPr marL="0" indent="0">
              <a:buNone/>
            </a:pPr>
            <a:r>
              <a:rPr lang="en-US" sz="1200" b="1" dirty="0">
                <a:solidFill>
                  <a:srgbClr val="0F4F52"/>
                </a:solidFill>
                <a:latin typeface="Arial" pitchFamily="34" charset="0"/>
                <a:ea typeface="Arial" pitchFamily="34" charset="-122"/>
                <a:cs typeface="Arial" pitchFamily="34" charset="-120"/>
              </a:rPr>
              <a:t>Choice</a:t>
            </a:r>
            <a:endParaRPr lang="en-US" sz="1200" dirty="0"/>
          </a:p>
        </p:txBody>
      </p:sp>
      <p:sp>
        <p:nvSpPr>
          <p:cNvPr id="55" name="Text 18">
            <a:extLst>
              <a:ext uri="{FF2B5EF4-FFF2-40B4-BE49-F238E27FC236}">
                <a16:creationId xmlns:a16="http://schemas.microsoft.com/office/drawing/2014/main" id="{2213D2F3-AC3D-7E69-27E5-53328B6DC022}"/>
              </a:ext>
            </a:extLst>
          </p:cNvPr>
          <p:cNvSpPr/>
          <p:nvPr/>
        </p:nvSpPr>
        <p:spPr>
          <a:xfrm>
            <a:off x="3592440" y="4098687"/>
            <a:ext cx="2223144" cy="665337"/>
          </a:xfrm>
          <a:prstGeom prst="rect">
            <a:avLst/>
          </a:prstGeom>
          <a:noFill/>
          <a:ln/>
        </p:spPr>
        <p:txBody>
          <a:bodyPr wrap="square" lIns="0" tIns="0" rIns="0" bIns="0" rtlCol="0" anchor="ctr">
            <a:normAutofit/>
          </a:bodyPr>
          <a:lstStyle/>
          <a:p>
            <a:pPr marL="0" indent="0">
              <a:buNone/>
            </a:pPr>
            <a:r>
              <a:rPr lang="en-US" sz="1200" dirty="0">
                <a:solidFill>
                  <a:srgbClr val="243142"/>
                </a:solidFill>
                <a:latin typeface="Arial" pitchFamily="34" charset="0"/>
                <a:ea typeface="Arial" pitchFamily="34" charset="-122"/>
                <a:cs typeface="Arial" pitchFamily="34" charset="-120"/>
              </a:rPr>
              <a:t>two acceptable options</a:t>
            </a:r>
            <a:endParaRPr lang="en-US" sz="1200" dirty="0"/>
          </a:p>
          <a:p>
            <a:pPr marL="0" indent="0">
              <a:buNone/>
            </a:pPr>
            <a:r>
              <a:rPr lang="en-US" sz="1200" dirty="0">
                <a:solidFill>
                  <a:srgbClr val="243142"/>
                </a:solidFill>
                <a:latin typeface="Arial" pitchFamily="34" charset="0"/>
                <a:ea typeface="Arial" pitchFamily="34" charset="-122"/>
                <a:cs typeface="Arial" pitchFamily="34" charset="-120"/>
              </a:rPr>
              <a:t>reduce public performance</a:t>
            </a:r>
            <a:endParaRPr lang="en-US" sz="1200" dirty="0"/>
          </a:p>
          <a:p>
            <a:pPr marL="0" indent="0">
              <a:buNone/>
            </a:pPr>
            <a:r>
              <a:rPr lang="en-US" sz="1200" dirty="0">
                <a:solidFill>
                  <a:srgbClr val="243142"/>
                </a:solidFill>
                <a:latin typeface="Arial" pitchFamily="34" charset="0"/>
                <a:ea typeface="Arial" pitchFamily="34" charset="-122"/>
                <a:cs typeface="Arial" pitchFamily="34" charset="-120"/>
              </a:rPr>
              <a:t>co-create exit plans</a:t>
            </a:r>
            <a:endParaRPr lang="en-US" sz="1200" dirty="0"/>
          </a:p>
        </p:txBody>
      </p:sp>
      <p:sp>
        <p:nvSpPr>
          <p:cNvPr id="57" name="Text 19">
            <a:extLst>
              <a:ext uri="{FF2B5EF4-FFF2-40B4-BE49-F238E27FC236}">
                <a16:creationId xmlns:a16="http://schemas.microsoft.com/office/drawing/2014/main" id="{0B4F1C8D-E1F3-67BB-A0BB-C8810F869235}"/>
              </a:ext>
            </a:extLst>
          </p:cNvPr>
          <p:cNvSpPr/>
          <p:nvPr/>
        </p:nvSpPr>
        <p:spPr>
          <a:xfrm>
            <a:off x="2897897" y="5291370"/>
            <a:ext cx="6133369" cy="1098052"/>
          </a:xfrm>
          <a:prstGeom prst="rect">
            <a:avLst/>
          </a:prstGeom>
          <a:noFill/>
          <a:ln/>
        </p:spPr>
        <p:txBody>
          <a:bodyPr wrap="square" lIns="0" tIns="0" rIns="0" bIns="0" rtlCol="0" anchor="ctr"/>
          <a:lstStyle/>
          <a:p>
            <a:pPr marL="0" indent="0" algn="ctr">
              <a:buNone/>
            </a:pPr>
            <a:r>
              <a:rPr lang="en-US" sz="1450" b="1" dirty="0">
                <a:solidFill>
                  <a:srgbClr val="F28C38"/>
                </a:solidFill>
                <a:latin typeface="Arial" pitchFamily="34" charset="0"/>
                <a:ea typeface="Arial" pitchFamily="34" charset="-122"/>
                <a:cs typeface="Arial" pitchFamily="34" charset="-120"/>
              </a:rPr>
              <a:t>Modelling how you successfully handle stress or anxiety instead of how you mask it at work can be a powerful learning tool.</a:t>
            </a:r>
            <a:endParaRPr lang="en-US" sz="1450" dirty="0"/>
          </a:p>
        </p:txBody>
      </p:sp>
      <p:sp>
        <p:nvSpPr>
          <p:cNvPr id="6" name="Shape 7">
            <a:extLst>
              <a:ext uri="{FF2B5EF4-FFF2-40B4-BE49-F238E27FC236}">
                <a16:creationId xmlns:a16="http://schemas.microsoft.com/office/drawing/2014/main" id="{3380408F-3CE2-962A-B91E-DD20BE5FD6D0}"/>
              </a:ext>
            </a:extLst>
          </p:cNvPr>
          <p:cNvSpPr/>
          <p:nvPr/>
        </p:nvSpPr>
        <p:spPr>
          <a:xfrm>
            <a:off x="6137956" y="1683823"/>
            <a:ext cx="2583917" cy="1516577"/>
          </a:xfrm>
          <a:prstGeom prst="roundRect">
            <a:avLst>
              <a:gd name="adj" fmla="val 5161"/>
            </a:avLst>
          </a:prstGeom>
          <a:solidFill>
            <a:srgbClr val="FDEAD7"/>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b="1" dirty="0"/>
          </a:p>
        </p:txBody>
      </p:sp>
      <p:sp>
        <p:nvSpPr>
          <p:cNvPr id="9" name="Shape 13">
            <a:extLst>
              <a:ext uri="{FF2B5EF4-FFF2-40B4-BE49-F238E27FC236}">
                <a16:creationId xmlns:a16="http://schemas.microsoft.com/office/drawing/2014/main" id="{13D4E242-FAFF-09F8-5FC9-081A97997AB2}"/>
              </a:ext>
            </a:extLst>
          </p:cNvPr>
          <p:cNvSpPr/>
          <p:nvPr/>
        </p:nvSpPr>
        <p:spPr>
          <a:xfrm>
            <a:off x="6137956" y="3512623"/>
            <a:ext cx="2583917" cy="1516577"/>
          </a:xfrm>
          <a:prstGeom prst="roundRect">
            <a:avLst>
              <a:gd name="adj" fmla="val 5161"/>
            </a:avLst>
          </a:prstGeom>
          <a:solidFill>
            <a:srgbClr val="FDEAD7"/>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11" name="Shape 16">
            <a:extLst>
              <a:ext uri="{FF2B5EF4-FFF2-40B4-BE49-F238E27FC236}">
                <a16:creationId xmlns:a16="http://schemas.microsoft.com/office/drawing/2014/main" id="{F8012E2D-9BBF-E1A6-BDB4-701E6FCB473F}"/>
              </a:ext>
            </a:extLst>
          </p:cNvPr>
          <p:cNvSpPr/>
          <p:nvPr/>
        </p:nvSpPr>
        <p:spPr>
          <a:xfrm>
            <a:off x="8870509" y="1683823"/>
            <a:ext cx="2583917" cy="1516577"/>
          </a:xfrm>
          <a:prstGeom prst="roundRect">
            <a:avLst>
              <a:gd name="adj" fmla="val 5161"/>
            </a:avLst>
          </a:prstGeom>
          <a:solidFill>
            <a:srgbClr val="DCE9E2"/>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13" name="Shape 16">
            <a:extLst>
              <a:ext uri="{FF2B5EF4-FFF2-40B4-BE49-F238E27FC236}">
                <a16:creationId xmlns:a16="http://schemas.microsoft.com/office/drawing/2014/main" id="{D583E090-89FF-F6DD-0BCA-18B5A33A5D31}"/>
              </a:ext>
            </a:extLst>
          </p:cNvPr>
          <p:cNvSpPr/>
          <p:nvPr/>
        </p:nvSpPr>
        <p:spPr>
          <a:xfrm>
            <a:off x="8870509" y="3514628"/>
            <a:ext cx="2583917" cy="1516577"/>
          </a:xfrm>
          <a:prstGeom prst="roundRect">
            <a:avLst>
              <a:gd name="adj" fmla="val 5161"/>
            </a:avLst>
          </a:prstGeom>
          <a:solidFill>
            <a:srgbClr val="DCE9E2"/>
          </a:solidFill>
          <a:ln w="10160">
            <a:solidFill>
              <a:srgbClr val="FFFFFF"/>
            </a:solidFill>
            <a:prstDash val="solid"/>
          </a:ln>
          <a:effectLst>
            <a:outerShdw blurRad="12700" dist="50800" dir="2700000" algn="bl" rotWithShape="0">
              <a:srgbClr val="A0A0A0">
                <a:alpha val="12000"/>
              </a:srgbClr>
            </a:outerShdw>
          </a:effectLst>
        </p:spPr>
        <p:txBody>
          <a:bodyPr wrap="square"/>
          <a:lstStyle/>
          <a:p>
            <a:endParaRPr lang="en-GB" sz="1200"/>
          </a:p>
        </p:txBody>
      </p:sp>
      <p:sp>
        <p:nvSpPr>
          <p:cNvPr id="15" name="Text 14">
            <a:extLst>
              <a:ext uri="{FF2B5EF4-FFF2-40B4-BE49-F238E27FC236}">
                <a16:creationId xmlns:a16="http://schemas.microsoft.com/office/drawing/2014/main" id="{96DBB72C-019B-BD82-59A2-20EF89B9C234}"/>
              </a:ext>
            </a:extLst>
          </p:cNvPr>
          <p:cNvSpPr/>
          <p:nvPr/>
        </p:nvSpPr>
        <p:spPr>
          <a:xfrm>
            <a:off x="6319208" y="1945370"/>
            <a:ext cx="2242645" cy="234825"/>
          </a:xfrm>
          <a:prstGeom prst="rect">
            <a:avLst/>
          </a:prstGeom>
          <a:noFill/>
          <a:ln/>
        </p:spPr>
        <p:txBody>
          <a:bodyPr wrap="square" lIns="0" tIns="0" rIns="0" bIns="0" rtlCol="0" anchor="ctr"/>
          <a:lstStyle/>
          <a:p>
            <a:pPr marL="0" indent="0">
              <a:buNone/>
            </a:pPr>
            <a:r>
              <a:rPr lang="en-US" sz="1200" b="1" dirty="0">
                <a:solidFill>
                  <a:srgbClr val="0F4F52"/>
                </a:solidFill>
                <a:latin typeface="Arial" pitchFamily="34" charset="0"/>
                <a:ea typeface="Arial" pitchFamily="34" charset="-122"/>
                <a:cs typeface="Arial" pitchFamily="34" charset="-120"/>
              </a:rPr>
              <a:t>Bilateral stimulation</a:t>
            </a:r>
            <a:endParaRPr lang="en-US" sz="1200" dirty="0"/>
          </a:p>
        </p:txBody>
      </p:sp>
      <p:sp>
        <p:nvSpPr>
          <p:cNvPr id="17" name="Text 14">
            <a:extLst>
              <a:ext uri="{FF2B5EF4-FFF2-40B4-BE49-F238E27FC236}">
                <a16:creationId xmlns:a16="http://schemas.microsoft.com/office/drawing/2014/main" id="{6817884E-38DA-2063-75EB-3C7F5C5213EF}"/>
              </a:ext>
            </a:extLst>
          </p:cNvPr>
          <p:cNvSpPr/>
          <p:nvPr/>
        </p:nvSpPr>
        <p:spPr>
          <a:xfrm>
            <a:off x="6319208" y="3750456"/>
            <a:ext cx="2242645" cy="234825"/>
          </a:xfrm>
          <a:prstGeom prst="rect">
            <a:avLst/>
          </a:prstGeom>
          <a:noFill/>
          <a:ln/>
        </p:spPr>
        <p:txBody>
          <a:bodyPr wrap="square" lIns="0" tIns="0" rIns="0" bIns="0" rtlCol="0" anchor="ctr"/>
          <a:lstStyle/>
          <a:p>
            <a:pPr marL="0" indent="0">
              <a:buNone/>
            </a:pPr>
            <a:r>
              <a:rPr lang="en-US" sz="1200" b="1" dirty="0">
                <a:solidFill>
                  <a:srgbClr val="0F4F52"/>
                </a:solidFill>
                <a:latin typeface="Arial" pitchFamily="34" charset="0"/>
                <a:ea typeface="Arial" pitchFamily="34" charset="-122"/>
                <a:cs typeface="Arial" pitchFamily="34" charset="-120"/>
              </a:rPr>
              <a:t>Breathwork</a:t>
            </a:r>
            <a:endParaRPr lang="en-US" sz="1200" dirty="0"/>
          </a:p>
        </p:txBody>
      </p:sp>
      <p:sp>
        <p:nvSpPr>
          <p:cNvPr id="19" name="Text 14">
            <a:extLst>
              <a:ext uri="{FF2B5EF4-FFF2-40B4-BE49-F238E27FC236}">
                <a16:creationId xmlns:a16="http://schemas.microsoft.com/office/drawing/2014/main" id="{ECF47029-DB39-938A-CF6D-833D7664C53E}"/>
              </a:ext>
            </a:extLst>
          </p:cNvPr>
          <p:cNvSpPr/>
          <p:nvPr/>
        </p:nvSpPr>
        <p:spPr>
          <a:xfrm>
            <a:off x="9123964" y="1947545"/>
            <a:ext cx="2242645" cy="234825"/>
          </a:xfrm>
          <a:prstGeom prst="rect">
            <a:avLst/>
          </a:prstGeom>
          <a:noFill/>
          <a:ln/>
        </p:spPr>
        <p:txBody>
          <a:bodyPr wrap="square" lIns="0" tIns="0" rIns="0" bIns="0" rtlCol="0" anchor="ctr"/>
          <a:lstStyle/>
          <a:p>
            <a:pPr marL="0" indent="0">
              <a:buNone/>
            </a:pPr>
            <a:r>
              <a:rPr lang="en-US" sz="1200" b="1" dirty="0">
                <a:solidFill>
                  <a:srgbClr val="0F4F52"/>
                </a:solidFill>
                <a:latin typeface="Arial" pitchFamily="34" charset="0"/>
                <a:ea typeface="Arial" pitchFamily="34" charset="-122"/>
                <a:cs typeface="Arial" pitchFamily="34" charset="-120"/>
              </a:rPr>
              <a:t>Progressive Muscle Relaxation</a:t>
            </a:r>
            <a:endParaRPr lang="en-US" sz="1200" dirty="0"/>
          </a:p>
        </p:txBody>
      </p:sp>
      <p:sp>
        <p:nvSpPr>
          <p:cNvPr id="21" name="Text 14">
            <a:extLst>
              <a:ext uri="{FF2B5EF4-FFF2-40B4-BE49-F238E27FC236}">
                <a16:creationId xmlns:a16="http://schemas.microsoft.com/office/drawing/2014/main" id="{1819AF1F-8088-8FB5-97EF-9B0DD5CAAB22}"/>
              </a:ext>
            </a:extLst>
          </p:cNvPr>
          <p:cNvSpPr/>
          <p:nvPr/>
        </p:nvSpPr>
        <p:spPr>
          <a:xfrm>
            <a:off x="9142252" y="3813044"/>
            <a:ext cx="2242645" cy="234825"/>
          </a:xfrm>
          <a:prstGeom prst="rect">
            <a:avLst/>
          </a:prstGeom>
          <a:noFill/>
          <a:ln/>
        </p:spPr>
        <p:txBody>
          <a:bodyPr wrap="square" lIns="0" tIns="0" rIns="0" bIns="0" rtlCol="0" anchor="ctr"/>
          <a:lstStyle/>
          <a:p>
            <a:pPr marL="0" indent="0">
              <a:buNone/>
            </a:pPr>
            <a:r>
              <a:rPr lang="en-US" sz="1200" b="1" dirty="0">
                <a:solidFill>
                  <a:srgbClr val="0F4F52"/>
                </a:solidFill>
                <a:latin typeface="Arial" pitchFamily="34" charset="0"/>
                <a:ea typeface="Arial" pitchFamily="34" charset="-122"/>
                <a:cs typeface="Arial" pitchFamily="34" charset="-120"/>
              </a:rPr>
              <a:t>Visualizations and Goal-Setting </a:t>
            </a:r>
            <a:endParaRPr lang="en-US" sz="1200" dirty="0"/>
          </a:p>
        </p:txBody>
      </p:sp>
      <p:sp>
        <p:nvSpPr>
          <p:cNvPr id="23" name="Text 9">
            <a:extLst>
              <a:ext uri="{FF2B5EF4-FFF2-40B4-BE49-F238E27FC236}">
                <a16:creationId xmlns:a16="http://schemas.microsoft.com/office/drawing/2014/main" id="{21138E22-727A-8F22-3DB8-87CCDB2479C0}"/>
              </a:ext>
            </a:extLst>
          </p:cNvPr>
          <p:cNvSpPr/>
          <p:nvPr/>
        </p:nvSpPr>
        <p:spPr>
          <a:xfrm>
            <a:off x="939617" y="4098687"/>
            <a:ext cx="2223144" cy="665337"/>
          </a:xfrm>
          <a:prstGeom prst="rect">
            <a:avLst/>
          </a:prstGeom>
          <a:noFill/>
          <a:ln/>
        </p:spPr>
        <p:txBody>
          <a:bodyPr wrap="square" lIns="0" tIns="0" rIns="0" bIns="0" rtlCol="0" anchor="ctr">
            <a:noAutofit/>
          </a:bodyPr>
          <a:lstStyle/>
          <a:p>
            <a:pPr marL="0" indent="0">
              <a:buNone/>
            </a:pPr>
            <a:r>
              <a:rPr lang="en-US" sz="1200" dirty="0">
                <a:solidFill>
                  <a:srgbClr val="243142"/>
                </a:solidFill>
                <a:latin typeface="Arial" pitchFamily="34" charset="0"/>
                <a:ea typeface="Arial" pitchFamily="34" charset="-122"/>
                <a:cs typeface="Arial" pitchFamily="34" charset="-120"/>
              </a:rPr>
              <a:t>ball gams/sports</a:t>
            </a:r>
          </a:p>
          <a:p>
            <a:pPr marL="0" indent="0">
              <a:buNone/>
            </a:pPr>
            <a:r>
              <a:rPr lang="en-US" sz="1200" dirty="0">
                <a:solidFill>
                  <a:srgbClr val="243142"/>
                </a:solidFill>
                <a:latin typeface="Arial" pitchFamily="34" charset="0"/>
                <a:ea typeface="Arial" pitchFamily="34" charset="-122"/>
                <a:cs typeface="Arial" pitchFamily="34" charset="-120"/>
              </a:rPr>
              <a:t>movement breaks</a:t>
            </a:r>
          </a:p>
          <a:p>
            <a:pPr marL="0" indent="0">
              <a:buNone/>
            </a:pPr>
            <a:r>
              <a:rPr lang="en-US" sz="1200" dirty="0">
                <a:solidFill>
                  <a:srgbClr val="243142"/>
                </a:solidFill>
                <a:latin typeface="Arial" pitchFamily="34" charset="0"/>
                <a:ea typeface="Arial" pitchFamily="34" charset="-122"/>
                <a:cs typeface="Arial" pitchFamily="34" charset="-120"/>
              </a:rPr>
              <a:t>kinesthetic classroom activities</a:t>
            </a:r>
          </a:p>
          <a:p>
            <a:pPr marL="0" indent="0">
              <a:buNone/>
            </a:pPr>
            <a:r>
              <a:rPr lang="en-US" sz="1200" dirty="0">
                <a:solidFill>
                  <a:srgbClr val="243142"/>
                </a:solidFill>
                <a:latin typeface="Arial" pitchFamily="34" charset="0"/>
                <a:ea typeface="Arial" pitchFamily="34" charset="-122"/>
                <a:cs typeface="Arial" pitchFamily="34" charset="-120"/>
              </a:rPr>
              <a:t>walking while listening</a:t>
            </a:r>
          </a:p>
        </p:txBody>
      </p:sp>
      <p:sp>
        <p:nvSpPr>
          <p:cNvPr id="25" name="Text 18">
            <a:extLst>
              <a:ext uri="{FF2B5EF4-FFF2-40B4-BE49-F238E27FC236}">
                <a16:creationId xmlns:a16="http://schemas.microsoft.com/office/drawing/2014/main" id="{473E60A7-11CE-B2D6-0F7E-F6372B678701}"/>
              </a:ext>
            </a:extLst>
          </p:cNvPr>
          <p:cNvSpPr/>
          <p:nvPr/>
        </p:nvSpPr>
        <p:spPr>
          <a:xfrm>
            <a:off x="6338709" y="4095681"/>
            <a:ext cx="2223144" cy="665337"/>
          </a:xfrm>
          <a:prstGeom prst="rect">
            <a:avLst/>
          </a:prstGeom>
          <a:noFill/>
          <a:ln/>
        </p:spPr>
        <p:txBody>
          <a:bodyPr wrap="square" lIns="0" tIns="0" rIns="0" bIns="0" rtlCol="0" anchor="ctr">
            <a:noAutofit/>
          </a:bodyPr>
          <a:lstStyle/>
          <a:p>
            <a:pPr marL="0" indent="0">
              <a:buNone/>
            </a:pPr>
            <a:r>
              <a:rPr lang="en-US" sz="1200" dirty="0">
                <a:solidFill>
                  <a:srgbClr val="243142"/>
                </a:solidFill>
                <a:latin typeface="Arial" pitchFamily="34" charset="0"/>
                <a:ea typeface="Arial" pitchFamily="34" charset="-122"/>
                <a:cs typeface="Arial" pitchFamily="34" charset="-120"/>
              </a:rPr>
              <a:t>box/square/star breathing</a:t>
            </a:r>
          </a:p>
          <a:p>
            <a:pPr marL="0" indent="0">
              <a:buNone/>
            </a:pPr>
            <a:r>
              <a:rPr lang="en-US" sz="1200" dirty="0">
                <a:solidFill>
                  <a:srgbClr val="243142"/>
                </a:solidFill>
                <a:latin typeface="Arial" pitchFamily="34" charset="0"/>
                <a:cs typeface="Arial" pitchFamily="34" charset="-120"/>
              </a:rPr>
              <a:t>balloon behind belly breathing</a:t>
            </a:r>
          </a:p>
          <a:p>
            <a:pPr marL="0" indent="0">
              <a:buNone/>
            </a:pPr>
            <a:r>
              <a:rPr lang="en-US" sz="1200" dirty="0">
                <a:solidFill>
                  <a:srgbClr val="243142"/>
                </a:solidFill>
                <a:latin typeface="Arial" pitchFamily="34" charset="0"/>
                <a:cs typeface="Arial" pitchFamily="34" charset="-120"/>
              </a:rPr>
              <a:t>straw</a:t>
            </a:r>
          </a:p>
          <a:p>
            <a:pPr marL="0" indent="0">
              <a:buNone/>
            </a:pPr>
            <a:r>
              <a:rPr lang="en-US" sz="1200" dirty="0">
                <a:solidFill>
                  <a:srgbClr val="243142"/>
                </a:solidFill>
                <a:latin typeface="Arial" pitchFamily="34" charset="0"/>
                <a:cs typeface="Arial" pitchFamily="34" charset="-120"/>
              </a:rPr>
              <a:t>Humming/singing</a:t>
            </a:r>
            <a:endParaRPr lang="en-US" sz="1200" dirty="0"/>
          </a:p>
        </p:txBody>
      </p:sp>
      <p:sp>
        <p:nvSpPr>
          <p:cNvPr id="27" name="Text 18">
            <a:extLst>
              <a:ext uri="{FF2B5EF4-FFF2-40B4-BE49-F238E27FC236}">
                <a16:creationId xmlns:a16="http://schemas.microsoft.com/office/drawing/2014/main" id="{7FAC1457-8C26-1386-D2EC-91403BDD3B68}"/>
              </a:ext>
            </a:extLst>
          </p:cNvPr>
          <p:cNvSpPr/>
          <p:nvPr/>
        </p:nvSpPr>
        <p:spPr>
          <a:xfrm>
            <a:off x="9143465" y="2125099"/>
            <a:ext cx="2223144" cy="665337"/>
          </a:xfrm>
          <a:prstGeom prst="rect">
            <a:avLst/>
          </a:prstGeom>
          <a:noFill/>
          <a:ln/>
        </p:spPr>
        <p:txBody>
          <a:bodyPr wrap="square" lIns="0" tIns="0" rIns="0" bIns="0" rtlCol="0" anchor="ctr">
            <a:normAutofit/>
          </a:bodyPr>
          <a:lstStyle/>
          <a:p>
            <a:pPr marL="0" indent="0">
              <a:buNone/>
            </a:pPr>
            <a:r>
              <a:rPr lang="en-US" sz="1200" dirty="0">
                <a:solidFill>
                  <a:srgbClr val="243142"/>
                </a:solidFill>
                <a:latin typeface="Arial" pitchFamily="34" charset="0"/>
                <a:ea typeface="Arial" pitchFamily="34" charset="-122"/>
                <a:cs typeface="Arial" pitchFamily="34" charset="-120"/>
              </a:rPr>
              <a:t>squeeze and release</a:t>
            </a:r>
          </a:p>
          <a:p>
            <a:pPr marL="0" indent="0">
              <a:buNone/>
            </a:pPr>
            <a:r>
              <a:rPr lang="en-US" sz="1200" dirty="0">
                <a:solidFill>
                  <a:srgbClr val="243142"/>
                </a:solidFill>
                <a:latin typeface="Arial" pitchFamily="34" charset="0"/>
                <a:cs typeface="Arial" pitchFamily="34" charset="-120"/>
              </a:rPr>
              <a:t>Squeeze the lemon</a:t>
            </a:r>
            <a:endParaRPr lang="en-US" sz="1200" dirty="0"/>
          </a:p>
        </p:txBody>
      </p:sp>
      <p:sp>
        <p:nvSpPr>
          <p:cNvPr id="29" name="Text 18">
            <a:extLst>
              <a:ext uri="{FF2B5EF4-FFF2-40B4-BE49-F238E27FC236}">
                <a16:creationId xmlns:a16="http://schemas.microsoft.com/office/drawing/2014/main" id="{4E9212DF-CE2D-E569-460F-4D8E8E74AD2A}"/>
              </a:ext>
            </a:extLst>
          </p:cNvPr>
          <p:cNvSpPr/>
          <p:nvPr/>
        </p:nvSpPr>
        <p:spPr>
          <a:xfrm>
            <a:off x="9161753" y="4181860"/>
            <a:ext cx="2223144" cy="665337"/>
          </a:xfrm>
          <a:prstGeom prst="rect">
            <a:avLst/>
          </a:prstGeom>
          <a:noFill/>
          <a:ln/>
        </p:spPr>
        <p:txBody>
          <a:bodyPr wrap="square" lIns="0" tIns="0" rIns="0" bIns="0" rtlCol="0" anchor="ctr">
            <a:normAutofit/>
          </a:bodyPr>
          <a:lstStyle/>
          <a:p>
            <a:pPr marL="0" indent="0">
              <a:buNone/>
            </a:pPr>
            <a:r>
              <a:rPr lang="en-US" sz="1200" dirty="0">
                <a:solidFill>
                  <a:srgbClr val="243142"/>
                </a:solidFill>
                <a:latin typeface="Arial" pitchFamily="34" charset="0"/>
                <a:ea typeface="Arial" pitchFamily="34" charset="-122"/>
                <a:cs typeface="Arial" pitchFamily="34" charset="-120"/>
              </a:rPr>
              <a:t>plans and steps (STAR)</a:t>
            </a:r>
          </a:p>
          <a:p>
            <a:pPr marL="0" indent="0">
              <a:buNone/>
            </a:pPr>
            <a:r>
              <a:rPr lang="en-US" sz="1200" dirty="0">
                <a:solidFill>
                  <a:srgbClr val="243142"/>
                </a:solidFill>
                <a:latin typeface="Arial" pitchFamily="34" charset="0"/>
                <a:ea typeface="Arial" pitchFamily="34" charset="-122"/>
                <a:cs typeface="Arial" pitchFamily="34" charset="-120"/>
              </a:rPr>
              <a:t>Imaginal thinking</a:t>
            </a:r>
          </a:p>
          <a:p>
            <a:pPr marL="0" indent="0">
              <a:buNone/>
            </a:pPr>
            <a:r>
              <a:rPr lang="en-US" sz="1200" dirty="0">
                <a:solidFill>
                  <a:srgbClr val="243142"/>
                </a:solidFill>
                <a:latin typeface="Arial" pitchFamily="34" charset="0"/>
                <a:ea typeface="Arial" pitchFamily="34" charset="-122"/>
                <a:cs typeface="Arial" pitchFamily="34" charset="-120"/>
              </a:rPr>
              <a:t>visualization meditations</a:t>
            </a:r>
          </a:p>
          <a:p>
            <a:pPr marL="0" indent="0">
              <a:buNone/>
            </a:pPr>
            <a:endParaRPr lang="en-US" sz="1200" dirty="0">
              <a:solidFill>
                <a:srgbClr val="243142"/>
              </a:solidFill>
              <a:latin typeface="Arial" pitchFamily="34" charset="0"/>
              <a:ea typeface="Arial" pitchFamily="34" charset="-122"/>
              <a:cs typeface="Arial" pitchFamily="34" charset="-120"/>
            </a:endParaRPr>
          </a:p>
        </p:txBody>
      </p:sp>
      <p:sp>
        <p:nvSpPr>
          <p:cNvPr id="31" name="Text 18">
            <a:extLst>
              <a:ext uri="{FF2B5EF4-FFF2-40B4-BE49-F238E27FC236}">
                <a16:creationId xmlns:a16="http://schemas.microsoft.com/office/drawing/2014/main" id="{BF53EDC8-48E0-A5F3-9CB1-F67E7F95768E}"/>
              </a:ext>
            </a:extLst>
          </p:cNvPr>
          <p:cNvSpPr/>
          <p:nvPr/>
        </p:nvSpPr>
        <p:spPr>
          <a:xfrm>
            <a:off x="6338709" y="2306150"/>
            <a:ext cx="2223144" cy="665337"/>
          </a:xfrm>
          <a:prstGeom prst="rect">
            <a:avLst/>
          </a:prstGeom>
          <a:noFill/>
          <a:ln/>
        </p:spPr>
        <p:txBody>
          <a:bodyPr wrap="square" lIns="0" tIns="0" rIns="0" bIns="0" rtlCol="0" anchor="ctr">
            <a:normAutofit/>
          </a:bodyPr>
          <a:lstStyle/>
          <a:p>
            <a:pPr marL="0" indent="0">
              <a:buNone/>
            </a:pPr>
            <a:r>
              <a:rPr lang="en-US" sz="1200" dirty="0">
                <a:solidFill>
                  <a:srgbClr val="243142"/>
                </a:solidFill>
                <a:latin typeface="Arial" pitchFamily="34" charset="0"/>
                <a:ea typeface="Arial" pitchFamily="34" charset="-122"/>
                <a:cs typeface="Arial" pitchFamily="34" charset="-120"/>
              </a:rPr>
              <a:t>left and right movement</a:t>
            </a:r>
          </a:p>
          <a:p>
            <a:pPr marL="0" indent="0">
              <a:buNone/>
            </a:pPr>
            <a:r>
              <a:rPr lang="en-US" sz="1200" dirty="0">
                <a:solidFill>
                  <a:srgbClr val="243142"/>
                </a:solidFill>
                <a:latin typeface="Arial" pitchFamily="34" charset="0"/>
                <a:cs typeface="Arial" pitchFamily="34" charset="-120"/>
              </a:rPr>
              <a:t>tapping</a:t>
            </a:r>
          </a:p>
          <a:p>
            <a:pPr marL="0" indent="0">
              <a:buNone/>
            </a:pPr>
            <a:r>
              <a:rPr lang="en-US" sz="1200" dirty="0">
                <a:solidFill>
                  <a:srgbClr val="243142"/>
                </a:solidFill>
                <a:latin typeface="Arial" pitchFamily="34" charset="0"/>
                <a:cs typeface="Arial" pitchFamily="34" charset="-120"/>
              </a:rPr>
              <a:t>rocking</a:t>
            </a:r>
          </a:p>
          <a:p>
            <a:pPr marL="0" indent="0">
              <a:buNone/>
            </a:pPr>
            <a:endParaRPr lang="en-US" sz="1200" dirty="0">
              <a:solidFill>
                <a:srgbClr val="243142"/>
              </a:solidFill>
              <a:latin typeface="Arial" pitchFamily="34" charset="0"/>
              <a:cs typeface="Arial" pitchFamily="34" charset="-120"/>
            </a:endParaRPr>
          </a:p>
        </p:txBody>
      </p:sp>
    </p:spTree>
    <p:extLst>
      <p:ext uri="{BB962C8B-B14F-4D97-AF65-F5344CB8AC3E}">
        <p14:creationId xmlns:p14="http://schemas.microsoft.com/office/powerpoint/2010/main" val="2115421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7" grpId="0" animBg="1"/>
      <p:bldP spid="51" grpId="0" animBg="1"/>
      <p:bldP spid="53" grpId="0" animBg="1"/>
      <p:bldP spid="55" grpId="0" animBg="1"/>
      <p:bldP spid="6" grpId="0" animBg="1"/>
      <p:bldP spid="9" grpId="0" animBg="1"/>
      <p:bldP spid="11" grpId="0" animBg="1"/>
      <p:bldP spid="13" grpId="0" animBg="1"/>
      <p:bldP spid="15" grpId="0" animBg="1"/>
      <p:bldP spid="17" grpId="0" animBg="1"/>
      <p:bldP spid="19" grpId="0" animBg="1"/>
      <p:bldP spid="21" grpId="0" animBg="1"/>
      <p:bldP spid="23" grpId="0" animBg="1"/>
      <p:bldP spid="25" grpId="0" animBg="1"/>
      <p:bldP spid="27" grpId="0" animBg="1"/>
      <p:bldP spid="29" grpId="0" animBg="1"/>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DE48848-34B0-91A5-079E-41041EC5C5E1}"/>
              </a:ext>
            </a:extLst>
          </p:cNvPr>
          <p:cNvSpPr txBox="1"/>
          <p:nvPr/>
        </p:nvSpPr>
        <p:spPr>
          <a:xfrm>
            <a:off x="2132868" y="232640"/>
            <a:ext cx="7202299"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latin typeface="Arial"/>
              </a:rPr>
              <a:t>What you can do to help</a:t>
            </a:r>
            <a:endParaRPr lang="en-GB" sz="2400" b="1" baseline="0" dirty="0">
              <a:latin typeface="Arial"/>
            </a:endParaRPr>
          </a:p>
          <a:p>
            <a:pPr algn="ctr"/>
            <a:endParaRPr lang="en-GB" dirty="0"/>
          </a:p>
        </p:txBody>
      </p:sp>
      <p:graphicFrame>
        <p:nvGraphicFramePr>
          <p:cNvPr id="8" name="Table 7">
            <a:extLst>
              <a:ext uri="{FF2B5EF4-FFF2-40B4-BE49-F238E27FC236}">
                <a16:creationId xmlns:a16="http://schemas.microsoft.com/office/drawing/2014/main" id="{8F5B20E0-B81D-0FFB-B58B-86E242D51B29}"/>
              </a:ext>
            </a:extLst>
          </p:cNvPr>
          <p:cNvGraphicFramePr>
            <a:graphicFrameLocks noGrp="1"/>
          </p:cNvGraphicFramePr>
          <p:nvPr>
            <p:extLst>
              <p:ext uri="{D42A27DB-BD31-4B8C-83A1-F6EECF244321}">
                <p14:modId xmlns:p14="http://schemas.microsoft.com/office/powerpoint/2010/main" val="1330661058"/>
              </p:ext>
            </p:extLst>
          </p:nvPr>
        </p:nvGraphicFramePr>
        <p:xfrm>
          <a:off x="225851" y="1166368"/>
          <a:ext cx="11760846" cy="4704080"/>
        </p:xfrm>
        <a:graphic>
          <a:graphicData uri="http://schemas.openxmlformats.org/drawingml/2006/table">
            <a:tbl>
              <a:tblPr firstRow="1" bandRow="1">
                <a:tableStyleId>{5C22544A-7EE6-4342-B048-85BDC9FD1C3A}</a:tableStyleId>
              </a:tblPr>
              <a:tblGrid>
                <a:gridCol w="4288618">
                  <a:extLst>
                    <a:ext uri="{9D8B030D-6E8A-4147-A177-3AD203B41FA5}">
                      <a16:colId xmlns:a16="http://schemas.microsoft.com/office/drawing/2014/main" val="3093921266"/>
                    </a:ext>
                  </a:extLst>
                </a:gridCol>
                <a:gridCol w="7472228">
                  <a:extLst>
                    <a:ext uri="{9D8B030D-6E8A-4147-A177-3AD203B41FA5}">
                      <a16:colId xmlns:a16="http://schemas.microsoft.com/office/drawing/2014/main" val="421828943"/>
                    </a:ext>
                  </a:extLst>
                </a:gridCol>
              </a:tblGrid>
              <a:tr h="370840">
                <a:tc>
                  <a:txBody>
                    <a:bodyPr/>
                    <a:lstStyle/>
                    <a:p>
                      <a:pPr algn="ctr"/>
                      <a:r>
                        <a:rPr lang="en-GB" sz="1800" dirty="0">
                          <a:solidFill>
                            <a:schemeClr val="tx1"/>
                          </a:solidFill>
                          <a:latin typeface="Arial" panose="020B0604020202020204" pitchFamily="34" charset="0"/>
                          <a:cs typeface="Arial" panose="020B0604020202020204" pitchFamily="34" charset="0"/>
                        </a:rPr>
                        <a:t>What helps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latin typeface="Arial" panose="020B0604020202020204" pitchFamily="34" charset="0"/>
                          <a:cs typeface="Arial" panose="020B0604020202020204" pitchFamily="34" charset="0"/>
                        </a:rPr>
                        <a:t>What this looks like in the classroom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67517433"/>
                  </a:ext>
                </a:extLst>
              </a:tr>
              <a:tr h="370840">
                <a:tc>
                  <a:txBody>
                    <a:bodyPr/>
                    <a:lstStyle/>
                    <a:p>
                      <a:pPr algn="ctr"/>
                      <a:r>
                        <a:rPr lang="en-GB" sz="1600" dirty="0">
                          <a:latin typeface="Arial" panose="020B0604020202020204" pitchFamily="34" charset="0"/>
                          <a:cs typeface="Arial" panose="020B0604020202020204" pitchFamily="34" charset="0"/>
                        </a:rPr>
                        <a:t>External pause cues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Visual stop signs, countdowns, traffic light cards, clear hand signals before speaking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8100405"/>
                  </a:ext>
                </a:extLst>
              </a:tr>
              <a:tr h="370840">
                <a:tc>
                  <a:txBody>
                    <a:bodyPr/>
                    <a:lstStyle/>
                    <a:p>
                      <a:pPr algn="ctr"/>
                      <a:r>
                        <a:rPr lang="en-GB" sz="1600" dirty="0">
                          <a:latin typeface="Arial" panose="020B0604020202020204" pitchFamily="34" charset="0"/>
                          <a:cs typeface="Arial" panose="020B0604020202020204" pitchFamily="34" charset="0"/>
                        </a:rPr>
                        <a:t>Reduce inhibition demand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One instruction at a time, predictable routines, fewer last-minute changes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1203195"/>
                  </a:ext>
                </a:extLst>
              </a:tr>
              <a:tr h="370840">
                <a:tc>
                  <a:txBody>
                    <a:bodyPr/>
                    <a:lstStyle/>
                    <a:p>
                      <a:pPr algn="ctr"/>
                      <a:r>
                        <a:rPr lang="en-GB" sz="1600" dirty="0">
                          <a:latin typeface="Arial" panose="020B0604020202020204" pitchFamily="34" charset="0"/>
                          <a:cs typeface="Arial" panose="020B0604020202020204" pitchFamily="34" charset="0"/>
                        </a:rPr>
                        <a:t>Make waiting visible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Timers, turn cards, adult narration </a:t>
                      </a:r>
                    </a:p>
                    <a:p>
                      <a:pPr algn="ctr"/>
                      <a:r>
                        <a:rPr lang="en-GB" sz="1600" dirty="0">
                          <a:latin typeface="Arial" panose="020B0604020202020204" pitchFamily="34" charset="0"/>
                          <a:cs typeface="Arial" panose="020B0604020202020204" pitchFamily="34" charset="0"/>
                        </a:rPr>
                        <a:t>“</a:t>
                      </a:r>
                      <a:r>
                        <a:rPr lang="en-GB" sz="1600" i="1" dirty="0">
                          <a:latin typeface="Arial" panose="020B0604020202020204" pitchFamily="34" charset="0"/>
                          <a:cs typeface="Arial" panose="020B0604020202020204" pitchFamily="34" charset="0"/>
                        </a:rPr>
                        <a:t>You’re waiting – you’re next.”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13588083"/>
                  </a:ext>
                </a:extLst>
              </a:tr>
              <a:tr h="370840">
                <a:tc>
                  <a:txBody>
                    <a:bodyPr/>
                    <a:lstStyle/>
                    <a:p>
                      <a:pPr algn="ctr"/>
                      <a:r>
                        <a:rPr lang="en-GB" sz="1600" dirty="0">
                          <a:latin typeface="Arial" panose="020B0604020202020204" pitchFamily="34" charset="0"/>
                          <a:cs typeface="Arial" panose="020B0604020202020204" pitchFamily="34" charset="0"/>
                        </a:rPr>
                        <a:t>Build in movement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Planned movement breaks, classroom jobs, opportunities to stand and stretch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1166303"/>
                  </a:ext>
                </a:extLst>
              </a:tr>
              <a:tr h="370840">
                <a:tc>
                  <a:txBody>
                    <a:bodyPr/>
                    <a:lstStyle/>
                    <a:p>
                      <a:pPr algn="ctr"/>
                      <a:r>
                        <a:rPr lang="en-GB" sz="1600" dirty="0">
                          <a:latin typeface="Arial" panose="020B0604020202020204" pitchFamily="34" charset="0"/>
                          <a:cs typeface="Arial" panose="020B0604020202020204" pitchFamily="34" charset="0"/>
                        </a:rPr>
                        <a:t>Regulation before correction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Calm adult response first </a:t>
                      </a:r>
                    </a:p>
                    <a:p>
                      <a:pPr algn="ctr"/>
                      <a:r>
                        <a:rPr lang="en-GB" sz="1600" dirty="0">
                          <a:latin typeface="Arial" panose="020B0604020202020204" pitchFamily="34" charset="0"/>
                          <a:cs typeface="Arial" panose="020B0604020202020204" pitchFamily="34" charset="0"/>
                        </a:rPr>
                        <a:t>Problem solving later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0450181"/>
                  </a:ext>
                </a:extLst>
              </a:tr>
              <a:tr h="370840">
                <a:tc>
                  <a:txBody>
                    <a:bodyPr/>
                    <a:lstStyle/>
                    <a:p>
                      <a:pPr algn="ctr"/>
                      <a:r>
                        <a:rPr lang="en-GB" sz="1600" dirty="0">
                          <a:latin typeface="Arial" panose="020B0604020202020204" pitchFamily="34" charset="0"/>
                          <a:cs typeface="Arial" panose="020B0604020202020204" pitchFamily="34" charset="0"/>
                        </a:rPr>
                        <a:t>Prepare for high-risk moments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Pre-teaching expectations before transitions, games or excitement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85333655"/>
                  </a:ext>
                </a:extLst>
              </a:tr>
              <a:tr h="370840">
                <a:tc>
                  <a:txBody>
                    <a:bodyPr/>
                    <a:lstStyle/>
                    <a:p>
                      <a:pPr algn="ctr"/>
                      <a:r>
                        <a:rPr lang="en-GB" sz="1600" dirty="0">
                          <a:latin typeface="Arial" panose="020B0604020202020204" pitchFamily="34" charset="0"/>
                          <a:cs typeface="Arial" panose="020B0604020202020204" pitchFamily="34" charset="0"/>
                        </a:rPr>
                        <a:t>Safe outlets for impulses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Fidget tools, movement tasks that don’t disrupt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10087540"/>
                  </a:ext>
                </a:extLst>
              </a:tr>
              <a:tr h="370840">
                <a:tc>
                  <a:txBody>
                    <a:bodyPr/>
                    <a:lstStyle/>
                    <a:p>
                      <a:pPr algn="ctr"/>
                      <a:r>
                        <a:rPr lang="en-GB" sz="1600" dirty="0">
                          <a:latin typeface="Arial" panose="020B0604020202020204" pitchFamily="34" charset="0"/>
                          <a:cs typeface="Arial" panose="020B0604020202020204" pitchFamily="34" charset="0"/>
                        </a:rPr>
                        <a:t>Support reflection afterwards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Gentle debriefs once calm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77384292"/>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Arial" panose="020B0604020202020204" pitchFamily="34" charset="0"/>
                          <a:cs typeface="Arial" panose="020B0604020202020204" pitchFamily="34" charset="0"/>
                        </a:rPr>
                        <a:t>Repair over punishment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Fixing, apologising, retrying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32903731"/>
                  </a:ext>
                </a:extLst>
              </a:tr>
              <a:tr h="370840">
                <a:tc>
                  <a:txBody>
                    <a:bodyPr/>
                    <a:lstStyle/>
                    <a:p>
                      <a:pPr algn="ctr"/>
                      <a:r>
                        <a:rPr lang="en-GB" sz="1600" dirty="0">
                          <a:latin typeface="Arial" panose="020B0604020202020204" pitchFamily="34" charset="0"/>
                          <a:cs typeface="Arial" panose="020B0604020202020204" pitchFamily="34" charset="0"/>
                        </a:rPr>
                        <a:t>Consistent adult language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600" dirty="0">
                          <a:latin typeface="Arial" panose="020B0604020202020204" pitchFamily="34" charset="0"/>
                          <a:cs typeface="Arial" panose="020B0604020202020204" pitchFamily="34" charset="0"/>
                        </a:rPr>
                        <a:t>Your pause button needs help right now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60009066"/>
                  </a:ext>
                </a:extLst>
              </a:tr>
            </a:tbl>
          </a:graphicData>
        </a:graphic>
      </p:graphicFrame>
      <p:pic>
        <p:nvPicPr>
          <p:cNvPr id="5" name="Picture 4" descr="A black background with pink text&#10;&#10;AI-generated content may be incorrect.">
            <a:extLst>
              <a:ext uri="{FF2B5EF4-FFF2-40B4-BE49-F238E27FC236}">
                <a16:creationId xmlns:a16="http://schemas.microsoft.com/office/drawing/2014/main" id="{2C40074A-A7C0-9DA9-E386-3110EB1FD436}"/>
              </a:ext>
            </a:extLst>
          </p:cNvPr>
          <p:cNvPicPr>
            <a:picLocks noChangeAspect="1"/>
          </p:cNvPicPr>
          <p:nvPr/>
        </p:nvPicPr>
        <p:blipFill>
          <a:blip r:embed="rId3"/>
          <a:stretch>
            <a:fillRect/>
          </a:stretch>
        </p:blipFill>
        <p:spPr>
          <a:xfrm>
            <a:off x="8679977" y="6008070"/>
            <a:ext cx="3306720" cy="649534"/>
          </a:xfrm>
          <a:prstGeom prst="rect">
            <a:avLst/>
          </a:prstGeom>
        </p:spPr>
      </p:pic>
      <p:sp>
        <p:nvSpPr>
          <p:cNvPr id="3" name="Rectangle 2">
            <a:extLst>
              <a:ext uri="{FF2B5EF4-FFF2-40B4-BE49-F238E27FC236}">
                <a16:creationId xmlns:a16="http://schemas.microsoft.com/office/drawing/2014/main" id="{89061F25-F0FC-3AFA-E05D-974782FDCB54}"/>
              </a:ext>
              <a:ext uri="{C183D7F6-B498-43B3-948B-1728B52AA6E4}">
                <adec:decorative xmlns:adec="http://schemas.microsoft.com/office/drawing/2017/decorative" val="1"/>
              </a:ext>
            </a:extLst>
          </p:cNvPr>
          <p:cNvSpPr/>
          <p:nvPr/>
        </p:nvSpPr>
        <p:spPr>
          <a:xfrm>
            <a:off x="329184" y="987552"/>
            <a:ext cx="205740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7" name="Arrow: Pentagon 6">
            <a:extLst>
              <a:ext uri="{FF2B5EF4-FFF2-40B4-BE49-F238E27FC236}">
                <a16:creationId xmlns:a16="http://schemas.microsoft.com/office/drawing/2014/main" id="{2728AA97-4A2F-E9BB-AB3A-0E9A6A9E06EA}"/>
              </a:ext>
            </a:extLst>
          </p:cNvPr>
          <p:cNvSpPr/>
          <p:nvPr/>
        </p:nvSpPr>
        <p:spPr>
          <a:xfrm>
            <a:off x="-28836" y="-18350"/>
            <a:ext cx="2032775" cy="1240644"/>
          </a:xfrm>
          <a:prstGeom prst="homePlate">
            <a:avLst/>
          </a:prstGeom>
          <a:solidFill>
            <a:srgbClr val="E86B2E"/>
          </a:solidFill>
          <a:ln>
            <a:solidFill>
              <a:srgbClr val="E86B2E"/>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Anxiety and threat</a:t>
            </a:r>
          </a:p>
        </p:txBody>
      </p:sp>
    </p:spTree>
    <p:extLst>
      <p:ext uri="{BB962C8B-B14F-4D97-AF65-F5344CB8AC3E}">
        <p14:creationId xmlns:p14="http://schemas.microsoft.com/office/powerpoint/2010/main" val="845747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E1C59-3B96-E4EF-F763-807186C10392}"/>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5E72901-5CBF-C2EA-3392-1C666D47B1DC}"/>
              </a:ext>
              <a:ext uri="{C183D7F6-B498-43B3-948B-1728B52AA6E4}">
                <adec:decorative xmlns:adec="http://schemas.microsoft.com/office/drawing/2017/decorative" val="1"/>
              </a:ext>
            </a:extLst>
          </p:cNvPr>
          <p:cNvSpPr/>
          <p:nvPr/>
        </p:nvSpPr>
        <p:spPr>
          <a:xfrm>
            <a:off x="329184" y="987552"/>
            <a:ext cx="224028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2" name="Title 1">
            <a:extLst>
              <a:ext uri="{FF2B5EF4-FFF2-40B4-BE49-F238E27FC236}">
                <a16:creationId xmlns:a16="http://schemas.microsoft.com/office/drawing/2014/main" id="{602B983C-C707-ABBE-A93D-49808336BE9E}"/>
              </a:ext>
            </a:extLst>
          </p:cNvPr>
          <p:cNvSpPr>
            <a:spLocks noGrp="1"/>
          </p:cNvSpPr>
          <p:nvPr>
            <p:ph type="title"/>
          </p:nvPr>
        </p:nvSpPr>
        <p:spPr>
          <a:xfrm>
            <a:off x="1956226" y="990070"/>
            <a:ext cx="10515600" cy="1325563"/>
          </a:xfrm>
        </p:spPr>
        <p:txBody>
          <a:bodyPr>
            <a:normAutofit/>
          </a:bodyPr>
          <a:lstStyle/>
          <a:p>
            <a:r>
              <a:rPr lang="en-GB" sz="2000" dirty="0"/>
              <a:t>Every interaction requires analysis…</a:t>
            </a:r>
          </a:p>
        </p:txBody>
      </p:sp>
      <p:sp>
        <p:nvSpPr>
          <p:cNvPr id="4" name="Rectangle: Rounded Corners 3">
            <a:extLst>
              <a:ext uri="{FF2B5EF4-FFF2-40B4-BE49-F238E27FC236}">
                <a16:creationId xmlns:a16="http://schemas.microsoft.com/office/drawing/2014/main" id="{669FFE16-9A67-3097-8CA9-9FB7A33DCAFF}"/>
              </a:ext>
            </a:extLst>
          </p:cNvPr>
          <p:cNvSpPr/>
          <p:nvPr/>
        </p:nvSpPr>
        <p:spPr>
          <a:xfrm>
            <a:off x="358166" y="2382184"/>
            <a:ext cx="3427349" cy="2557461"/>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rPr>
              <a:t>What would a neurotypical person do?</a:t>
            </a:r>
          </a:p>
        </p:txBody>
      </p:sp>
      <p:sp>
        <p:nvSpPr>
          <p:cNvPr id="8" name="Rectangle: Rounded Corners 7">
            <a:extLst>
              <a:ext uri="{FF2B5EF4-FFF2-40B4-BE49-F238E27FC236}">
                <a16:creationId xmlns:a16="http://schemas.microsoft.com/office/drawing/2014/main" id="{E8FB658A-1D04-6A15-6D66-A14201E5035D}"/>
              </a:ext>
            </a:extLst>
          </p:cNvPr>
          <p:cNvSpPr/>
          <p:nvPr/>
        </p:nvSpPr>
        <p:spPr>
          <a:xfrm>
            <a:off x="4273715" y="2365548"/>
            <a:ext cx="3529532" cy="255669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rPr>
              <a:t>What expression should I make?</a:t>
            </a:r>
          </a:p>
        </p:txBody>
      </p:sp>
      <p:sp>
        <p:nvSpPr>
          <p:cNvPr id="12" name="Rectangle: Rounded Corners 11">
            <a:extLst>
              <a:ext uri="{FF2B5EF4-FFF2-40B4-BE49-F238E27FC236}">
                <a16:creationId xmlns:a16="http://schemas.microsoft.com/office/drawing/2014/main" id="{84C6E2E9-8846-5DBA-4F03-11064FC18D64}"/>
              </a:ext>
            </a:extLst>
          </p:cNvPr>
          <p:cNvSpPr/>
          <p:nvPr/>
        </p:nvSpPr>
        <p:spPr>
          <a:xfrm>
            <a:off x="8192571" y="2365548"/>
            <a:ext cx="3529532" cy="255669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rPr>
              <a:t>How </a:t>
            </a:r>
            <a:r>
              <a:rPr lang="en-GB" sz="2400" b="1" err="1">
                <a:solidFill>
                  <a:schemeClr val="tx1"/>
                </a:solidFill>
              </a:rPr>
              <a:t>lon</a:t>
            </a:r>
            <a:r>
              <a:rPr lang="en-GB" sz="2400" b="1">
                <a:solidFill>
                  <a:schemeClr val="tx1"/>
                </a:solidFill>
              </a:rPr>
              <a:t>g should I hold eye contact?</a:t>
            </a:r>
          </a:p>
        </p:txBody>
      </p:sp>
      <p:pic>
        <p:nvPicPr>
          <p:cNvPr id="16" name="Picture 15" descr="A group of cartoon characters&#10;&#10;AI-generated content may be incorrect.">
            <a:extLst>
              <a:ext uri="{FF2B5EF4-FFF2-40B4-BE49-F238E27FC236}">
                <a16:creationId xmlns:a16="http://schemas.microsoft.com/office/drawing/2014/main" id="{CE2077C7-2A4F-6667-1EED-A22270D51F1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804" b="89951" l="7054" r="89903">
                        <a14:foregroundMark x1="25450" y1="71078" x2="25450" y2="71078"/>
                        <a14:foregroundMark x1="21740" y1="71033" x2="21922" y2="70016"/>
                        <a14:foregroundMark x1="45090" y1="68627" x2="47441" y2="58824"/>
                        <a14:foregroundMark x1="47441" y1="58824" x2="51867" y2="51225"/>
                        <a14:foregroundMark x1="51867" y1="51225" x2="49101" y2="70343"/>
                        <a14:foregroundMark x1="49101" y1="70343" x2="50069" y2="74265"/>
                        <a14:foregroundMark x1="50207" y1="71814" x2="50761" y2="63725"/>
                        <a14:foregroundMark x1="48271" y1="68627" x2="48271" y2="61765"/>
                        <a14:foregroundMark x1="25133" y1="68100" x2="28427" y2="68218"/>
                        <a14:foregroundMark x1="20289" y1="67925" x2="20841" y2="67945"/>
                        <a14:foregroundMark x1="40035" y1="85287" x2="41186" y2="85659"/>
                        <a14:foregroundMark x1="37875" y1="84589" x2="39995" y2="85274"/>
                        <a14:foregroundMark x1="31239" y1="82445" x2="31709" y2="82597"/>
                        <a14:foregroundMark x1="48819" y1="80470" x2="44790" y2="78658"/>
                        <a14:foregroundMark x1="10650" y1="58824" x2="10734" y2="60475"/>
                        <a14:foregroundMark x1="8396" y1="72501" x2="5394" y2="67647"/>
                        <a14:foregroundMark x1="16459" y1="85539" x2="15319" y2="83696"/>
                        <a14:foregroundMark x1="6669" y1="58420" x2="7054" y2="55637"/>
                        <a14:foregroundMark x1="5394" y1="67647" x2="5772" y2="64911"/>
                        <a14:foregroundMark x1="7054" y1="55637" x2="8843" y2="53783"/>
                        <a14:foregroundMark x1="30234" y1="49497" x2="30271" y2="49527"/>
                        <a14:foregroundMark x1="43736" y1="46400" x2="45781" y2="45343"/>
                        <a14:foregroundMark x1="41958" y1="47319" x2="43472" y2="46536"/>
                        <a14:foregroundMark x1="45781" y1="45343" x2="49654" y2="45588"/>
                        <a14:foregroundMark x1="59759" y1="50925" x2="59889" y2="50980"/>
                        <a14:foregroundMark x1="46473" y1="45343" x2="57961" y2="50170"/>
                        <a14:foregroundMark x1="56681" y1="79931" x2="57786" y2="80223"/>
                        <a14:foregroundMark x1="56570" y1="79902" x2="56566" y2="79901"/>
                        <a14:foregroundMark x1="8219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Mark x1="56570" y1="67892" x2="70263" y2="97059"/>
                        <a14:backgroundMark x1="70263" y1="97059" x2="75795" y2="80637"/>
                        <a14:backgroundMark x1="75795" y1="80637" x2="77040" y2="68873"/>
                        <a14:backgroundMark x1="77040" y1="68873" x2="71923" y2="53431"/>
                        <a14:backgroundMark x1="71923" y1="53431" x2="62517" y2="55147"/>
                        <a14:backgroundMark x1="62517" y1="55147" x2="58783" y2="58824"/>
                        <a14:backgroundMark x1="58783" y1="58824" x2="68050" y2="53186"/>
                        <a14:backgroundMark x1="68050" y1="53186" x2="71923" y2="58578"/>
                        <a14:backgroundMark x1="74274" y1="61765" x2="72891" y2="72059"/>
                        <a14:backgroundMark x1="72891" y1="72059" x2="71093" y2="77451"/>
                        <a14:backgroundMark x1="82296" y1="77451" x2="67773" y2="83578"/>
                        <a14:backgroundMark x1="67773" y1="83578" x2="60028" y2="70588"/>
                        <a14:backgroundMark x1="60028" y1="70588" x2="62241" y2="54902"/>
                        <a14:backgroundMark x1="62241" y1="54902" x2="68188" y2="53186"/>
                        <a14:backgroundMark x1="68188" y1="53186" x2="64177" y2="62255"/>
                        <a14:backgroundMark x1="64177" y1="62255" x2="63624" y2="68873"/>
                        <a14:backgroundMark x1="55187" y1="68382" x2="61687" y2="46814"/>
                        <a14:backgroundMark x1="61687" y1="46814" x2="63347" y2="46814"/>
                        <a14:backgroundMark x1="56155" y1="50735" x2="58230" y2="71324"/>
                        <a14:backgroundMark x1="69848" y1="75980" x2="76487" y2="64461"/>
                        <a14:backgroundMark x1="76487" y1="64461" x2="86030" y2="59069"/>
                        <a14:backgroundMark x1="86030" y1="59069" x2="87414" y2="59559"/>
                        <a14:backgroundMark x1="87414" y1="59559" x2="76349" y2="68873"/>
                        <a14:backgroundMark x1="76349" y1="68873" x2="62794" y2="71814"/>
                        <a14:backgroundMark x1="61964" y1="72059" x2="61964" y2="72059"/>
                        <a14:backgroundMark x1="57815" y1="82108" x2="58368" y2="58088"/>
                        <a14:backgroundMark x1="58368" y1="58088" x2="62794" y2="48529"/>
                        <a14:backgroundMark x1="62794" y1="48529" x2="82296" y2="71324"/>
                        <a14:backgroundMark x1="82988" y1="81373" x2="84924" y2="75245"/>
                        <a14:backgroundMark x1="55187" y1="87500" x2="57400" y2="75735"/>
                        <a14:backgroundMark x1="57400" y1="75735" x2="57538" y2="75735"/>
                        <a14:backgroundMark x1="55740" y1="82108" x2="33748" y2="97059"/>
                        <a14:backgroundMark x1="37759" y1="84069" x2="31812" y2="68627"/>
                        <a14:backgroundMark x1="31812" y1="68627" x2="16598" y2="49510"/>
                        <a14:backgroundMark x1="16598" y1="49510" x2="10927" y2="78676"/>
                        <a14:backgroundMark x1="10927" y1="78676" x2="32918" y2="77696"/>
                        <a14:backgroundMark x1="32918" y1="77696" x2="38589" y2="58088"/>
                        <a14:backgroundMark x1="38589" y1="58088" x2="41632" y2="70833"/>
                        <a14:backgroundMark x1="41632" y1="70833" x2="41079" y2="82108"/>
                        <a14:backgroundMark x1="41079" y1="79657" x2="42739" y2="50490"/>
                        <a14:backgroundMark x1="42739" y1="50490" x2="40387" y2="46814"/>
                        <a14:backgroundMark x1="40387" y1="46814" x2="19917" y2="66176"/>
                        <a14:backgroundMark x1="19917" y1="66176" x2="15353" y2="50980"/>
                        <a14:backgroundMark x1="15353" y1="50980" x2="33472" y2="42892"/>
                        <a14:backgroundMark x1="33472" y1="42892" x2="34993" y2="44853"/>
                        <a14:backgroundMark x1="34716" y1="49020" x2="35270" y2="84559"/>
                        <a14:backgroundMark x1="35270" y1="84559" x2="34716" y2="85294"/>
                        <a14:backgroundMark x1="31674" y1="84069" x2="15491" y2="73529"/>
                        <a14:backgroundMark x1="15491" y1="73529" x2="3043" y2="57598"/>
                        <a14:backgroundMark x1="3043" y1="57598" x2="9820" y2="48039"/>
                        <a14:backgroundMark x1="9820" y1="48039" x2="15353" y2="52206"/>
                        <a14:backgroundMark x1="15353" y1="52206" x2="15629" y2="53431"/>
                        <a14:backgroundMark x1="23651" y1="77941" x2="15353" y2="61275"/>
                        <a14:backgroundMark x1="15353" y1="61275" x2="27524" y2="30882"/>
                        <a14:backgroundMark x1="27524" y1="30882" x2="26279" y2="58824"/>
                        <a14:backgroundMark x1="26279" y1="58824" x2="20332" y2="53922"/>
                        <a14:backgroundMark x1="20332" y1="53922" x2="18257" y2="63725"/>
                        <a14:backgroundMark x1="18257" y1="63725" x2="25173" y2="51716"/>
                        <a14:backgroundMark x1="25173" y1="51716" x2="25864" y2="51471"/>
                        <a14:backgroundMark x1="86169" y1="40196" x2="53112" y2="35294"/>
                        <a14:backgroundMark x1="77732" y1="31618" x2="82988" y2="29167"/>
                        <a14:backgroundMark x1="75934" y1="22794" x2="87690" y2="32353"/>
                        <a14:backgroundMark x1="87690" y1="32353" x2="91701" y2="45343"/>
                        <a14:backgroundMark x1="91701" y1="45343" x2="78562" y2="52941"/>
                        <a14:backgroundMark x1="78562" y1="52941" x2="77732" y2="52941"/>
                      </a14:backgroundRemoval>
                    </a14:imgEffect>
                  </a14:imgLayer>
                </a14:imgProps>
              </a:ext>
            </a:extLst>
          </a:blip>
          <a:srcRect l="40857" t="38499" r="40736" b="22437"/>
          <a:stretch>
            <a:fillRect/>
          </a:stretch>
        </p:blipFill>
        <p:spPr>
          <a:xfrm>
            <a:off x="10699422" y="0"/>
            <a:ext cx="1492578" cy="1781536"/>
          </a:xfrm>
          <a:prstGeom prst="rect">
            <a:avLst/>
          </a:prstGeom>
        </p:spPr>
      </p:pic>
      <p:sp>
        <p:nvSpPr>
          <p:cNvPr id="5" name="Arrow: Pentagon 4">
            <a:extLst>
              <a:ext uri="{FF2B5EF4-FFF2-40B4-BE49-F238E27FC236}">
                <a16:creationId xmlns:a16="http://schemas.microsoft.com/office/drawing/2014/main" id="{61B3028F-D688-AAF2-CE7D-D23DCD512B8F}"/>
              </a:ext>
            </a:extLst>
          </p:cNvPr>
          <p:cNvSpPr/>
          <p:nvPr/>
        </p:nvSpPr>
        <p:spPr>
          <a:xfrm>
            <a:off x="0" y="-8297"/>
            <a:ext cx="2032775" cy="1240644"/>
          </a:xfrm>
          <a:prstGeom prst="homePlate">
            <a:avLst/>
          </a:prstGeom>
          <a:solidFill>
            <a:srgbClr val="FFA403"/>
          </a:solidFill>
          <a:ln>
            <a:solidFill>
              <a:srgbClr val="FFA40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Masking and relationships</a:t>
            </a:r>
          </a:p>
        </p:txBody>
      </p:sp>
      <p:sp>
        <p:nvSpPr>
          <p:cNvPr id="6" name="TextBox 5">
            <a:extLst>
              <a:ext uri="{FF2B5EF4-FFF2-40B4-BE49-F238E27FC236}">
                <a16:creationId xmlns:a16="http://schemas.microsoft.com/office/drawing/2014/main" id="{70CEF4F4-1F94-3580-50AC-08B709899C47}"/>
              </a:ext>
            </a:extLst>
          </p:cNvPr>
          <p:cNvSpPr txBox="1"/>
          <p:nvPr/>
        </p:nvSpPr>
        <p:spPr>
          <a:xfrm>
            <a:off x="2071840" y="244437"/>
            <a:ext cx="6243144" cy="646331"/>
          </a:xfrm>
          <a:prstGeom prst="rect">
            <a:avLst/>
          </a:prstGeom>
          <a:noFill/>
        </p:spPr>
        <p:txBody>
          <a:bodyPr wrap="square">
            <a:spAutoFit/>
          </a:bodyPr>
          <a:lstStyle/>
          <a:p>
            <a:pPr>
              <a:spcAft>
                <a:spcPts val="0"/>
              </a:spcAft>
            </a:pPr>
            <a:r>
              <a:rPr lang="en-GB" sz="3600" b="1" dirty="0">
                <a:solidFill>
                  <a:srgbClr val="000000"/>
                </a:solidFill>
                <a:latin typeface="Arial"/>
              </a:rPr>
              <a:t>ADHD and Masking</a:t>
            </a:r>
          </a:p>
        </p:txBody>
      </p:sp>
    </p:spTree>
    <p:extLst>
      <p:ext uri="{BB962C8B-B14F-4D97-AF65-F5344CB8AC3E}">
        <p14:creationId xmlns:p14="http://schemas.microsoft.com/office/powerpoint/2010/main" val="33574627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E1C59-3B96-E4EF-F763-807186C10392}"/>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5E72901-5CBF-C2EA-3392-1C666D47B1DC}"/>
              </a:ext>
              <a:ext uri="{C183D7F6-B498-43B3-948B-1728B52AA6E4}">
                <adec:decorative xmlns:adec="http://schemas.microsoft.com/office/drawing/2017/decorative" val="1"/>
              </a:ext>
            </a:extLst>
          </p:cNvPr>
          <p:cNvSpPr/>
          <p:nvPr/>
        </p:nvSpPr>
        <p:spPr>
          <a:xfrm>
            <a:off x="329184" y="987552"/>
            <a:ext cx="224028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2" name="Title 1">
            <a:extLst>
              <a:ext uri="{FF2B5EF4-FFF2-40B4-BE49-F238E27FC236}">
                <a16:creationId xmlns:a16="http://schemas.microsoft.com/office/drawing/2014/main" id="{602B983C-C707-ABBE-A93D-49808336BE9E}"/>
              </a:ext>
            </a:extLst>
          </p:cNvPr>
          <p:cNvSpPr>
            <a:spLocks noGrp="1"/>
          </p:cNvSpPr>
          <p:nvPr>
            <p:ph type="title"/>
          </p:nvPr>
        </p:nvSpPr>
        <p:spPr>
          <a:xfrm>
            <a:off x="1956226" y="990070"/>
            <a:ext cx="10515600" cy="1325563"/>
          </a:xfrm>
        </p:spPr>
        <p:txBody>
          <a:bodyPr>
            <a:normAutofit/>
          </a:bodyPr>
          <a:lstStyle/>
          <a:p>
            <a:r>
              <a:rPr lang="en-GB" sz="2000" dirty="0"/>
              <a:t>Every interaction requires analysis…</a:t>
            </a:r>
          </a:p>
        </p:txBody>
      </p:sp>
      <p:sp>
        <p:nvSpPr>
          <p:cNvPr id="4" name="Rectangle: Rounded Corners 3">
            <a:extLst>
              <a:ext uri="{FF2B5EF4-FFF2-40B4-BE49-F238E27FC236}">
                <a16:creationId xmlns:a16="http://schemas.microsoft.com/office/drawing/2014/main" id="{669FFE16-9A67-3097-8CA9-9FB7A33DCAFF}"/>
              </a:ext>
            </a:extLst>
          </p:cNvPr>
          <p:cNvSpPr/>
          <p:nvPr/>
        </p:nvSpPr>
        <p:spPr>
          <a:xfrm>
            <a:off x="358166" y="2382184"/>
            <a:ext cx="3427349" cy="2557461"/>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rPr>
              <a:t>What would a neurotypical person do?</a:t>
            </a:r>
          </a:p>
        </p:txBody>
      </p:sp>
      <p:sp>
        <p:nvSpPr>
          <p:cNvPr id="8" name="Rectangle: Rounded Corners 7">
            <a:extLst>
              <a:ext uri="{FF2B5EF4-FFF2-40B4-BE49-F238E27FC236}">
                <a16:creationId xmlns:a16="http://schemas.microsoft.com/office/drawing/2014/main" id="{E8FB658A-1D04-6A15-6D66-A14201E5035D}"/>
              </a:ext>
            </a:extLst>
          </p:cNvPr>
          <p:cNvSpPr/>
          <p:nvPr/>
        </p:nvSpPr>
        <p:spPr>
          <a:xfrm>
            <a:off x="4273715" y="2365548"/>
            <a:ext cx="3529532" cy="255669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rPr>
              <a:t>What expression should I make?</a:t>
            </a:r>
          </a:p>
        </p:txBody>
      </p:sp>
      <p:sp>
        <p:nvSpPr>
          <p:cNvPr id="12" name="Rectangle: Rounded Corners 11">
            <a:extLst>
              <a:ext uri="{FF2B5EF4-FFF2-40B4-BE49-F238E27FC236}">
                <a16:creationId xmlns:a16="http://schemas.microsoft.com/office/drawing/2014/main" id="{84C6E2E9-8846-5DBA-4F03-11064FC18D64}"/>
              </a:ext>
            </a:extLst>
          </p:cNvPr>
          <p:cNvSpPr/>
          <p:nvPr/>
        </p:nvSpPr>
        <p:spPr>
          <a:xfrm>
            <a:off x="8192571" y="2365548"/>
            <a:ext cx="3529532" cy="255669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dirty="0">
                <a:solidFill>
                  <a:schemeClr val="tx1"/>
                </a:solidFill>
              </a:rPr>
              <a:t>How do I know when to respond or stop talking?</a:t>
            </a:r>
          </a:p>
        </p:txBody>
      </p:sp>
      <p:pic>
        <p:nvPicPr>
          <p:cNvPr id="16" name="Picture 15" descr="A group of cartoon characters&#10;&#10;AI-generated content may be incorrect.">
            <a:extLst>
              <a:ext uri="{FF2B5EF4-FFF2-40B4-BE49-F238E27FC236}">
                <a16:creationId xmlns:a16="http://schemas.microsoft.com/office/drawing/2014/main" id="{CE2077C7-2A4F-6667-1EED-A22270D51F1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804" b="89951" l="7054" r="89903">
                        <a14:foregroundMark x1="25450" y1="71078" x2="25450" y2="71078"/>
                        <a14:foregroundMark x1="21740" y1="71033" x2="21922" y2="70016"/>
                        <a14:foregroundMark x1="45090" y1="68627" x2="47441" y2="58824"/>
                        <a14:foregroundMark x1="47441" y1="58824" x2="51867" y2="51225"/>
                        <a14:foregroundMark x1="51867" y1="51225" x2="49101" y2="70343"/>
                        <a14:foregroundMark x1="49101" y1="70343" x2="50069" y2="74265"/>
                        <a14:foregroundMark x1="50207" y1="71814" x2="50761" y2="63725"/>
                        <a14:foregroundMark x1="48271" y1="68627" x2="48271" y2="61765"/>
                        <a14:foregroundMark x1="25133" y1="68100" x2="28427" y2="68218"/>
                        <a14:foregroundMark x1="20289" y1="67925" x2="20841" y2="67945"/>
                        <a14:foregroundMark x1="40035" y1="85287" x2="41186" y2="85659"/>
                        <a14:foregroundMark x1="37875" y1="84589" x2="39995" y2="85274"/>
                        <a14:foregroundMark x1="31239" y1="82445" x2="31709" y2="82597"/>
                        <a14:foregroundMark x1="48819" y1="80470" x2="44790" y2="78658"/>
                        <a14:foregroundMark x1="10650" y1="58824" x2="10734" y2="60475"/>
                        <a14:foregroundMark x1="8396" y1="72501" x2="5394" y2="67647"/>
                        <a14:foregroundMark x1="16459" y1="85539" x2="15319" y2="83696"/>
                        <a14:foregroundMark x1="6669" y1="58420" x2="7054" y2="55637"/>
                        <a14:foregroundMark x1="5394" y1="67647" x2="5772" y2="64911"/>
                        <a14:foregroundMark x1="7054" y1="55637" x2="8843" y2="53783"/>
                        <a14:foregroundMark x1="30234" y1="49497" x2="30271" y2="49527"/>
                        <a14:foregroundMark x1="43736" y1="46400" x2="45781" y2="45343"/>
                        <a14:foregroundMark x1="41958" y1="47319" x2="43472" y2="46536"/>
                        <a14:foregroundMark x1="45781" y1="45343" x2="49654" y2="45588"/>
                        <a14:foregroundMark x1="59759" y1="50925" x2="59889" y2="50980"/>
                        <a14:foregroundMark x1="46473" y1="45343" x2="57961" y2="50170"/>
                        <a14:foregroundMark x1="56681" y1="79931" x2="57786" y2="80223"/>
                        <a14:foregroundMark x1="56570" y1="79902" x2="56566" y2="79901"/>
                        <a14:foregroundMark x1="82193" y1="77206" x2="83817" y2="77206"/>
                        <a14:backgroundMark x1="85339" y1="53922" x2="78285" y2="27696"/>
                        <a14:backgroundMark x1="78285" y1="27696" x2="72891" y2="16912"/>
                        <a14:backgroundMark x1="72891" y1="16912" x2="72476" y2="16912"/>
                        <a14:backgroundMark x1="74689" y1="41176" x2="58921" y2="39216"/>
                        <a14:backgroundMark x1="69571" y1="21078" x2="69571" y2="21078"/>
                        <a14:backgroundMark x1="68188" y1="11275" x2="67497" y2="36520"/>
                        <a14:backgroundMark x1="67497" y1="36520" x2="72614" y2="46569"/>
                        <a14:backgroundMark x1="72614" y1="46569" x2="68050" y2="33824"/>
                        <a14:backgroundMark x1="78838" y1="46324" x2="84232" y2="54902"/>
                        <a14:backgroundMark x1="81291" y1="82481" x2="80913" y2="86029"/>
                        <a14:backgroundMark x1="84232" y1="54902" x2="82250" y2="73483"/>
                        <a14:backgroundMark x1="69018" y1="61275" x2="69018" y2="61275"/>
                        <a14:backgroundMark x1="99723" y1="89461" x2="99723" y2="89461"/>
                        <a14:backgroundMark x1="99723" y1="89461" x2="99723" y2="89461"/>
                        <a14:backgroundMark x1="56570" y1="67892" x2="70263" y2="97059"/>
                        <a14:backgroundMark x1="70263" y1="97059" x2="75795" y2="80637"/>
                        <a14:backgroundMark x1="75795" y1="80637" x2="77040" y2="68873"/>
                        <a14:backgroundMark x1="77040" y1="68873" x2="71923" y2="53431"/>
                        <a14:backgroundMark x1="71923" y1="53431" x2="62517" y2="55147"/>
                        <a14:backgroundMark x1="62517" y1="55147" x2="58783" y2="58824"/>
                        <a14:backgroundMark x1="58783" y1="58824" x2="68050" y2="53186"/>
                        <a14:backgroundMark x1="68050" y1="53186" x2="71923" y2="58578"/>
                        <a14:backgroundMark x1="74274" y1="61765" x2="72891" y2="72059"/>
                        <a14:backgroundMark x1="72891" y1="72059" x2="71093" y2="77451"/>
                        <a14:backgroundMark x1="82296" y1="77451" x2="67773" y2="83578"/>
                        <a14:backgroundMark x1="67773" y1="83578" x2="60028" y2="70588"/>
                        <a14:backgroundMark x1="60028" y1="70588" x2="62241" y2="54902"/>
                        <a14:backgroundMark x1="62241" y1="54902" x2="68188" y2="53186"/>
                        <a14:backgroundMark x1="68188" y1="53186" x2="64177" y2="62255"/>
                        <a14:backgroundMark x1="64177" y1="62255" x2="63624" y2="68873"/>
                        <a14:backgroundMark x1="55187" y1="68382" x2="61687" y2="46814"/>
                        <a14:backgroundMark x1="61687" y1="46814" x2="63347" y2="46814"/>
                        <a14:backgroundMark x1="56155" y1="50735" x2="58230" y2="71324"/>
                        <a14:backgroundMark x1="69848" y1="75980" x2="76487" y2="64461"/>
                        <a14:backgroundMark x1="76487" y1="64461" x2="86030" y2="59069"/>
                        <a14:backgroundMark x1="86030" y1="59069" x2="87414" y2="59559"/>
                        <a14:backgroundMark x1="87414" y1="59559" x2="76349" y2="68873"/>
                        <a14:backgroundMark x1="76349" y1="68873" x2="62794" y2="71814"/>
                        <a14:backgroundMark x1="61964" y1="72059" x2="61964" y2="72059"/>
                        <a14:backgroundMark x1="57815" y1="82108" x2="58368" y2="58088"/>
                        <a14:backgroundMark x1="58368" y1="58088" x2="62794" y2="48529"/>
                        <a14:backgroundMark x1="62794" y1="48529" x2="82296" y2="71324"/>
                        <a14:backgroundMark x1="82988" y1="81373" x2="84924" y2="75245"/>
                        <a14:backgroundMark x1="55187" y1="87500" x2="57400" y2="75735"/>
                        <a14:backgroundMark x1="57400" y1="75735" x2="57538" y2="75735"/>
                        <a14:backgroundMark x1="55740" y1="82108" x2="33748" y2="97059"/>
                        <a14:backgroundMark x1="37759" y1="84069" x2="31812" y2="68627"/>
                        <a14:backgroundMark x1="31812" y1="68627" x2="16598" y2="49510"/>
                        <a14:backgroundMark x1="16598" y1="49510" x2="10927" y2="78676"/>
                        <a14:backgroundMark x1="10927" y1="78676" x2="32918" y2="77696"/>
                        <a14:backgroundMark x1="32918" y1="77696" x2="38589" y2="58088"/>
                        <a14:backgroundMark x1="38589" y1="58088" x2="41632" y2="70833"/>
                        <a14:backgroundMark x1="41632" y1="70833" x2="41079" y2="82108"/>
                        <a14:backgroundMark x1="41079" y1="79657" x2="42739" y2="50490"/>
                        <a14:backgroundMark x1="42739" y1="50490" x2="40387" y2="46814"/>
                        <a14:backgroundMark x1="40387" y1="46814" x2="19917" y2="66176"/>
                        <a14:backgroundMark x1="19917" y1="66176" x2="15353" y2="50980"/>
                        <a14:backgroundMark x1="15353" y1="50980" x2="33472" y2="42892"/>
                        <a14:backgroundMark x1="33472" y1="42892" x2="34993" y2="44853"/>
                        <a14:backgroundMark x1="34716" y1="49020" x2="35270" y2="84559"/>
                        <a14:backgroundMark x1="35270" y1="84559" x2="34716" y2="85294"/>
                        <a14:backgroundMark x1="31674" y1="84069" x2="15491" y2="73529"/>
                        <a14:backgroundMark x1="15491" y1="73529" x2="3043" y2="57598"/>
                        <a14:backgroundMark x1="3043" y1="57598" x2="9820" y2="48039"/>
                        <a14:backgroundMark x1="9820" y1="48039" x2="15353" y2="52206"/>
                        <a14:backgroundMark x1="15353" y1="52206" x2="15629" y2="53431"/>
                        <a14:backgroundMark x1="23651" y1="77941" x2="15353" y2="61275"/>
                        <a14:backgroundMark x1="15353" y1="61275" x2="27524" y2="30882"/>
                        <a14:backgroundMark x1="27524" y1="30882" x2="26279" y2="58824"/>
                        <a14:backgroundMark x1="26279" y1="58824" x2="20332" y2="53922"/>
                        <a14:backgroundMark x1="20332" y1="53922" x2="18257" y2="63725"/>
                        <a14:backgroundMark x1="18257" y1="63725" x2="25173" y2="51716"/>
                        <a14:backgroundMark x1="25173" y1="51716" x2="25864" y2="51471"/>
                        <a14:backgroundMark x1="86169" y1="40196" x2="53112" y2="35294"/>
                        <a14:backgroundMark x1="77732" y1="31618" x2="82988" y2="29167"/>
                        <a14:backgroundMark x1="75934" y1="22794" x2="87690" y2="32353"/>
                        <a14:backgroundMark x1="87690" y1="32353" x2="91701" y2="45343"/>
                        <a14:backgroundMark x1="91701" y1="45343" x2="78562" y2="52941"/>
                        <a14:backgroundMark x1="78562" y1="52941" x2="77732" y2="52941"/>
                      </a14:backgroundRemoval>
                    </a14:imgEffect>
                  </a14:imgLayer>
                </a14:imgProps>
              </a:ext>
            </a:extLst>
          </a:blip>
          <a:srcRect l="40857" t="38499" r="40736" b="22437"/>
          <a:stretch>
            <a:fillRect/>
          </a:stretch>
        </p:blipFill>
        <p:spPr>
          <a:xfrm>
            <a:off x="10699422" y="0"/>
            <a:ext cx="1492578" cy="1781536"/>
          </a:xfrm>
          <a:prstGeom prst="rect">
            <a:avLst/>
          </a:prstGeom>
        </p:spPr>
      </p:pic>
      <p:sp>
        <p:nvSpPr>
          <p:cNvPr id="5" name="Arrow: Pentagon 4">
            <a:extLst>
              <a:ext uri="{FF2B5EF4-FFF2-40B4-BE49-F238E27FC236}">
                <a16:creationId xmlns:a16="http://schemas.microsoft.com/office/drawing/2014/main" id="{61B3028F-D688-AAF2-CE7D-D23DCD512B8F}"/>
              </a:ext>
            </a:extLst>
          </p:cNvPr>
          <p:cNvSpPr/>
          <p:nvPr/>
        </p:nvSpPr>
        <p:spPr>
          <a:xfrm>
            <a:off x="0" y="-8297"/>
            <a:ext cx="2032775" cy="1240644"/>
          </a:xfrm>
          <a:prstGeom prst="homePlate">
            <a:avLst/>
          </a:prstGeom>
          <a:solidFill>
            <a:srgbClr val="FFA403"/>
          </a:solidFill>
          <a:ln>
            <a:solidFill>
              <a:srgbClr val="FFA40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Masking and relationships</a:t>
            </a:r>
          </a:p>
        </p:txBody>
      </p:sp>
      <p:sp>
        <p:nvSpPr>
          <p:cNvPr id="6" name="TextBox 5">
            <a:extLst>
              <a:ext uri="{FF2B5EF4-FFF2-40B4-BE49-F238E27FC236}">
                <a16:creationId xmlns:a16="http://schemas.microsoft.com/office/drawing/2014/main" id="{70CEF4F4-1F94-3580-50AC-08B709899C47}"/>
              </a:ext>
            </a:extLst>
          </p:cNvPr>
          <p:cNvSpPr txBox="1"/>
          <p:nvPr/>
        </p:nvSpPr>
        <p:spPr>
          <a:xfrm>
            <a:off x="2071840" y="244437"/>
            <a:ext cx="6243144" cy="646331"/>
          </a:xfrm>
          <a:prstGeom prst="rect">
            <a:avLst/>
          </a:prstGeom>
          <a:noFill/>
        </p:spPr>
        <p:txBody>
          <a:bodyPr wrap="square">
            <a:spAutoFit/>
          </a:bodyPr>
          <a:lstStyle/>
          <a:p>
            <a:pPr>
              <a:spcAft>
                <a:spcPts val="0"/>
              </a:spcAft>
            </a:pPr>
            <a:r>
              <a:rPr lang="en-GB" sz="3600" b="1" dirty="0">
                <a:solidFill>
                  <a:srgbClr val="000000"/>
                </a:solidFill>
                <a:latin typeface="Arial"/>
              </a:rPr>
              <a:t>ADHD and Masking</a:t>
            </a:r>
          </a:p>
        </p:txBody>
      </p:sp>
    </p:spTree>
    <p:extLst>
      <p:ext uri="{BB962C8B-B14F-4D97-AF65-F5344CB8AC3E}">
        <p14:creationId xmlns:p14="http://schemas.microsoft.com/office/powerpoint/2010/main" val="37150039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A7648-5CFD-0C2F-76D2-0280810B5149}"/>
              </a:ext>
            </a:extLst>
          </p:cNvPr>
          <p:cNvSpPr>
            <a:spLocks noGrp="1"/>
          </p:cNvSpPr>
          <p:nvPr>
            <p:ph type="title"/>
          </p:nvPr>
        </p:nvSpPr>
        <p:spPr>
          <a:xfrm>
            <a:off x="2149207" y="0"/>
            <a:ext cx="10515600" cy="1325563"/>
          </a:xfrm>
        </p:spPr>
        <p:txBody>
          <a:bodyPr/>
          <a:lstStyle/>
          <a:p>
            <a:r>
              <a:rPr lang="en-GB" dirty="0"/>
              <a:t>Social adapting or ND masking</a:t>
            </a:r>
          </a:p>
        </p:txBody>
      </p:sp>
      <p:graphicFrame>
        <p:nvGraphicFramePr>
          <p:cNvPr id="4" name="Table 3">
            <a:extLst>
              <a:ext uri="{FF2B5EF4-FFF2-40B4-BE49-F238E27FC236}">
                <a16:creationId xmlns:a16="http://schemas.microsoft.com/office/drawing/2014/main" id="{71B0D149-AB26-2C22-DF63-865EB5CAE24A}"/>
              </a:ext>
            </a:extLst>
          </p:cNvPr>
          <p:cNvGraphicFramePr>
            <a:graphicFrameLocks noGrp="1"/>
          </p:cNvGraphicFramePr>
          <p:nvPr/>
        </p:nvGraphicFramePr>
        <p:xfrm>
          <a:off x="932688" y="1429303"/>
          <a:ext cx="10421112" cy="4329926"/>
        </p:xfrm>
        <a:graphic>
          <a:graphicData uri="http://schemas.openxmlformats.org/drawingml/2006/table">
            <a:tbl>
              <a:tblPr firstRow="1" bandRow="1">
                <a:tableStyleId>{5C22544A-7EE6-4342-B048-85BDC9FD1C3A}</a:tableStyleId>
              </a:tblPr>
              <a:tblGrid>
                <a:gridCol w="5210556">
                  <a:extLst>
                    <a:ext uri="{9D8B030D-6E8A-4147-A177-3AD203B41FA5}">
                      <a16:colId xmlns:a16="http://schemas.microsoft.com/office/drawing/2014/main" val="2732476364"/>
                    </a:ext>
                  </a:extLst>
                </a:gridCol>
                <a:gridCol w="5210556">
                  <a:extLst>
                    <a:ext uri="{9D8B030D-6E8A-4147-A177-3AD203B41FA5}">
                      <a16:colId xmlns:a16="http://schemas.microsoft.com/office/drawing/2014/main" val="2203778007"/>
                    </a:ext>
                  </a:extLst>
                </a:gridCol>
              </a:tblGrid>
              <a:tr h="438244">
                <a:tc>
                  <a:txBody>
                    <a:bodyPr/>
                    <a:lstStyle/>
                    <a:p>
                      <a:pPr fontAlgn="t">
                        <a:lnSpc>
                          <a:spcPct val="100000"/>
                        </a:lnSpc>
                        <a:buNone/>
                      </a:pPr>
                      <a:r>
                        <a:rPr lang="en-GB" sz="1900" b="1" i="0" dirty="0">
                          <a:effectLst/>
                          <a:latin typeface="Arial" panose="020B0604020202020204" pitchFamily="34" charset="0"/>
                          <a:cs typeface="Arial" panose="020B0604020202020204" pitchFamily="34" charset="0"/>
                        </a:rPr>
                        <a:t>A) Adapting to the situation</a:t>
                      </a:r>
                    </a:p>
                  </a:txBody>
                  <a:tcPr/>
                </a:tc>
                <a:tc>
                  <a:txBody>
                    <a:bodyPr/>
                    <a:lstStyle/>
                    <a:p>
                      <a:pPr fontAlgn="t">
                        <a:lnSpc>
                          <a:spcPct val="100000"/>
                        </a:lnSpc>
                        <a:buNone/>
                      </a:pPr>
                      <a:r>
                        <a:rPr lang="en-GB" sz="1900" b="1" i="0" dirty="0">
                          <a:effectLst/>
                          <a:latin typeface="Arial" panose="020B0604020202020204" pitchFamily="34" charset="0"/>
                          <a:cs typeface="Arial" panose="020B0604020202020204" pitchFamily="34" charset="0"/>
                        </a:rPr>
                        <a:t>B) Neurodivergent masking</a:t>
                      </a:r>
                    </a:p>
                  </a:txBody>
                  <a:tcPr/>
                </a:tc>
                <a:extLst>
                  <a:ext uri="{0D108BD9-81ED-4DB2-BD59-A6C34878D82A}">
                    <a16:rowId xmlns:a16="http://schemas.microsoft.com/office/drawing/2014/main" val="3355410490"/>
                  </a:ext>
                </a:extLst>
              </a:tr>
              <a:tr h="3891682">
                <a:tc>
                  <a:txBody>
                    <a:bodyPr/>
                    <a:lstStyle/>
                    <a:p>
                      <a:pPr>
                        <a:lnSpc>
                          <a:spcPct val="100000"/>
                        </a:lnSpc>
                      </a:pPr>
                      <a:endParaRPr lang="en-GB" sz="1900" dirty="0">
                        <a:latin typeface="Arial" panose="020B0604020202020204" pitchFamily="34" charset="0"/>
                        <a:cs typeface="Arial" panose="020B0604020202020204" pitchFamily="34" charset="0"/>
                      </a:endParaRPr>
                    </a:p>
                  </a:txBody>
                  <a:tcPr/>
                </a:tc>
                <a:tc>
                  <a:txBody>
                    <a:bodyPr/>
                    <a:lstStyle/>
                    <a:p>
                      <a:pPr marL="0" indent="0" fontAlgn="t">
                        <a:lnSpc>
                          <a:spcPct val="100000"/>
                        </a:lnSpc>
                        <a:spcAft>
                          <a:spcPts val="600"/>
                        </a:spcAft>
                        <a:buFont typeface="Arial" panose="020B0604020202020204" pitchFamily="34" charset="0"/>
                        <a:buNone/>
                      </a:pPr>
                      <a:endParaRPr lang="en-GB" sz="1900" b="0" i="0" dirty="0">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05364421"/>
                  </a:ext>
                </a:extLst>
              </a:tr>
            </a:tbl>
          </a:graphicData>
        </a:graphic>
      </p:graphicFrame>
      <p:sp>
        <p:nvSpPr>
          <p:cNvPr id="5" name="Arrow: Pentagon 4">
            <a:extLst>
              <a:ext uri="{FF2B5EF4-FFF2-40B4-BE49-F238E27FC236}">
                <a16:creationId xmlns:a16="http://schemas.microsoft.com/office/drawing/2014/main" id="{D3C5DB4C-700C-BCFE-BA8C-2397AF9656EA}"/>
              </a:ext>
            </a:extLst>
          </p:cNvPr>
          <p:cNvSpPr/>
          <p:nvPr/>
        </p:nvSpPr>
        <p:spPr>
          <a:xfrm>
            <a:off x="0" y="-8297"/>
            <a:ext cx="2032775" cy="1240644"/>
          </a:xfrm>
          <a:prstGeom prst="homePlate">
            <a:avLst/>
          </a:prstGeom>
          <a:solidFill>
            <a:srgbClr val="FFA403"/>
          </a:solidFill>
          <a:ln>
            <a:solidFill>
              <a:srgbClr val="FFA40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Masking and relationships</a:t>
            </a:r>
          </a:p>
        </p:txBody>
      </p:sp>
      <p:sp>
        <p:nvSpPr>
          <p:cNvPr id="6" name="Rectangle 5">
            <a:extLst>
              <a:ext uri="{FF2B5EF4-FFF2-40B4-BE49-F238E27FC236}">
                <a16:creationId xmlns:a16="http://schemas.microsoft.com/office/drawing/2014/main" id="{7D9A023B-9729-6846-29CA-C955CC2ECDCD}"/>
              </a:ext>
            </a:extLst>
          </p:cNvPr>
          <p:cNvSpPr/>
          <p:nvPr/>
        </p:nvSpPr>
        <p:spPr>
          <a:xfrm>
            <a:off x="932688" y="1895256"/>
            <a:ext cx="10421112" cy="4610649"/>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fontAlgn="t">
              <a:lnSpc>
                <a:spcPct val="100000"/>
              </a:lnSpc>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Presenting differently in different settings such as school/home/work/football club</a:t>
            </a:r>
          </a:p>
          <a:p>
            <a:pPr marL="285750" indent="-285750" algn="ctr" fontAlgn="t">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Hiding or suppressing trait is very exhausting</a:t>
            </a:r>
          </a:p>
          <a:p>
            <a:pPr marL="342900" indent="-342900" algn="ctr" fontAlgn="t">
              <a:lnSpc>
                <a:spcPct val="100000"/>
              </a:lnSpc>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Consistently monitoring behaviour (forcing eye contact, hiding sensory distress, suppressing movement)</a:t>
            </a:r>
          </a:p>
          <a:p>
            <a:pPr marL="342900" indent="-342900" algn="ctr" fontAlgn="t">
              <a:lnSpc>
                <a:spcPct val="100000"/>
              </a:lnSpc>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Feels isolating – something wrong with me </a:t>
            </a:r>
          </a:p>
          <a:p>
            <a:pPr marL="342900" indent="-342900" algn="ctr" fontAlgn="t">
              <a:lnSpc>
                <a:spcPct val="100000"/>
              </a:lnSpc>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Often feels like showing different parts or sides of the same person – I am still me</a:t>
            </a:r>
          </a:p>
          <a:p>
            <a:pPr marL="342900" indent="-342900" algn="ctr" fontAlgn="t">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Feels necessary to gain acceptance/be safe when in public</a:t>
            </a:r>
          </a:p>
          <a:p>
            <a:pPr marL="342900" indent="-342900" algn="ctr" fontAlgn="t">
              <a:lnSpc>
                <a:spcPct val="100000"/>
              </a:lnSpc>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Is usually temporary and does not require someone to hide core self for a significant time</a:t>
            </a:r>
          </a:p>
          <a:p>
            <a:pPr marL="342900" indent="-342900" algn="ctr" fontAlgn="t">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Feels like keeping a big part of yourself secret</a:t>
            </a:r>
          </a:p>
          <a:p>
            <a:pPr marL="342900" indent="-342900" algn="ctr" fontAlgn="t">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Not doing it can have significant negative consequences (discrimination, social ostracization, bullying)</a:t>
            </a:r>
          </a:p>
          <a:p>
            <a:pPr marL="342900" indent="-342900" algn="ctr" fontAlgn="t">
              <a:lnSpc>
                <a:spcPct val="100000"/>
              </a:lnSpc>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May feel uncomfortable or anxiety inducing in the moment but soon returns to baseline</a:t>
            </a:r>
          </a:p>
          <a:p>
            <a:pPr marL="342900" indent="-342900" algn="ctr" fontAlgn="t">
              <a:lnSpc>
                <a:spcPct val="100000"/>
              </a:lnSpc>
              <a:spcAft>
                <a:spcPts val="600"/>
              </a:spcAft>
              <a:buFont typeface="+mj-lt"/>
              <a:buAutoNum type="arabicPeriod"/>
            </a:pPr>
            <a:r>
              <a:rPr lang="en-GB" dirty="0">
                <a:solidFill>
                  <a:schemeClr val="tx1"/>
                </a:solidFill>
                <a:latin typeface="Arial" panose="020B0604020202020204" pitchFamily="34" charset="0"/>
                <a:cs typeface="Arial" panose="020B0604020202020204" pitchFamily="34" charset="0"/>
              </a:rPr>
              <a:t>Wearing long sleeves to cover tattoos in a professional environment </a:t>
            </a:r>
          </a:p>
        </p:txBody>
      </p:sp>
    </p:spTree>
    <p:extLst>
      <p:ext uri="{BB962C8B-B14F-4D97-AF65-F5344CB8AC3E}">
        <p14:creationId xmlns:p14="http://schemas.microsoft.com/office/powerpoint/2010/main" val="3134407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E5DCA-846B-B1AB-C2CA-9634D45014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0405E5-97DD-FF7C-B811-D9B2C3957B14}"/>
              </a:ext>
            </a:extLst>
          </p:cNvPr>
          <p:cNvSpPr>
            <a:spLocks noGrp="1"/>
          </p:cNvSpPr>
          <p:nvPr>
            <p:ph type="title"/>
          </p:nvPr>
        </p:nvSpPr>
        <p:spPr>
          <a:xfrm>
            <a:off x="2149207" y="0"/>
            <a:ext cx="10515600" cy="1325563"/>
          </a:xfrm>
        </p:spPr>
        <p:txBody>
          <a:bodyPr/>
          <a:lstStyle/>
          <a:p>
            <a:r>
              <a:rPr lang="en-GB" dirty="0"/>
              <a:t>Social adapting or ND masking</a:t>
            </a:r>
          </a:p>
        </p:txBody>
      </p:sp>
      <p:graphicFrame>
        <p:nvGraphicFramePr>
          <p:cNvPr id="4" name="Table 3">
            <a:extLst>
              <a:ext uri="{FF2B5EF4-FFF2-40B4-BE49-F238E27FC236}">
                <a16:creationId xmlns:a16="http://schemas.microsoft.com/office/drawing/2014/main" id="{0B29BC79-4E92-3DE8-B1D3-268FD9059520}"/>
              </a:ext>
            </a:extLst>
          </p:cNvPr>
          <p:cNvGraphicFramePr>
            <a:graphicFrameLocks noGrp="1"/>
          </p:cNvGraphicFramePr>
          <p:nvPr>
            <p:extLst>
              <p:ext uri="{D42A27DB-BD31-4B8C-83A1-F6EECF244321}">
                <p14:modId xmlns:p14="http://schemas.microsoft.com/office/powerpoint/2010/main" val="3913536010"/>
              </p:ext>
            </p:extLst>
          </p:nvPr>
        </p:nvGraphicFramePr>
        <p:xfrm>
          <a:off x="932687" y="1618487"/>
          <a:ext cx="10378994" cy="4841307"/>
        </p:xfrm>
        <a:graphic>
          <a:graphicData uri="http://schemas.openxmlformats.org/drawingml/2006/table">
            <a:tbl>
              <a:tblPr firstRow="1" bandRow="1">
                <a:tableStyleId>{5C22544A-7EE6-4342-B048-85BDC9FD1C3A}</a:tableStyleId>
              </a:tblPr>
              <a:tblGrid>
                <a:gridCol w="4867106">
                  <a:extLst>
                    <a:ext uri="{9D8B030D-6E8A-4147-A177-3AD203B41FA5}">
                      <a16:colId xmlns:a16="http://schemas.microsoft.com/office/drawing/2014/main" val="2732476364"/>
                    </a:ext>
                  </a:extLst>
                </a:gridCol>
                <a:gridCol w="5511888">
                  <a:extLst>
                    <a:ext uri="{9D8B030D-6E8A-4147-A177-3AD203B41FA5}">
                      <a16:colId xmlns:a16="http://schemas.microsoft.com/office/drawing/2014/main" val="2203778007"/>
                    </a:ext>
                  </a:extLst>
                </a:gridCol>
              </a:tblGrid>
              <a:tr h="490002">
                <a:tc>
                  <a:txBody>
                    <a:bodyPr/>
                    <a:lstStyle/>
                    <a:p>
                      <a:pPr fontAlgn="t">
                        <a:lnSpc>
                          <a:spcPct val="100000"/>
                        </a:lnSpc>
                        <a:buNone/>
                      </a:pPr>
                      <a:r>
                        <a:rPr lang="en-GB" sz="1900" b="1" i="0" dirty="0">
                          <a:effectLst/>
                          <a:latin typeface="Arial" panose="020B0604020202020204" pitchFamily="34" charset="0"/>
                          <a:cs typeface="Arial" panose="020B0604020202020204" pitchFamily="34" charset="0"/>
                        </a:rPr>
                        <a:t>Adapting to the situation</a:t>
                      </a:r>
                    </a:p>
                  </a:txBody>
                  <a:tcPr/>
                </a:tc>
                <a:tc>
                  <a:txBody>
                    <a:bodyPr/>
                    <a:lstStyle/>
                    <a:p>
                      <a:pPr fontAlgn="t">
                        <a:lnSpc>
                          <a:spcPct val="100000"/>
                        </a:lnSpc>
                        <a:buNone/>
                      </a:pPr>
                      <a:r>
                        <a:rPr lang="en-GB" sz="1900" b="1" i="0" dirty="0">
                          <a:effectLst/>
                          <a:latin typeface="Arial" panose="020B0604020202020204" pitchFamily="34" charset="0"/>
                          <a:cs typeface="Arial" panose="020B0604020202020204" pitchFamily="34" charset="0"/>
                        </a:rPr>
                        <a:t>Neurodivergent masking</a:t>
                      </a:r>
                    </a:p>
                  </a:txBody>
                  <a:tcPr/>
                </a:tc>
                <a:extLst>
                  <a:ext uri="{0D108BD9-81ED-4DB2-BD59-A6C34878D82A}">
                    <a16:rowId xmlns:a16="http://schemas.microsoft.com/office/drawing/2014/main" val="3355410490"/>
                  </a:ext>
                </a:extLst>
              </a:tr>
              <a:tr h="4351305">
                <a:tc>
                  <a:txBody>
                    <a:bodyPr/>
                    <a:lstStyle/>
                    <a:p>
                      <a:pPr>
                        <a:lnSpc>
                          <a:spcPct val="100000"/>
                        </a:lnSpc>
                      </a:pPr>
                      <a:endParaRPr lang="en-GB" sz="1900" dirty="0">
                        <a:latin typeface="Arial" panose="020B0604020202020204" pitchFamily="34" charset="0"/>
                        <a:cs typeface="Arial" panose="020B0604020202020204" pitchFamily="34" charset="0"/>
                      </a:endParaRPr>
                    </a:p>
                  </a:txBody>
                  <a:tcPr/>
                </a:tc>
                <a:tc>
                  <a:txBody>
                    <a:bodyPr/>
                    <a:lstStyle/>
                    <a:p>
                      <a:pPr marL="0" indent="0" fontAlgn="t">
                        <a:lnSpc>
                          <a:spcPct val="100000"/>
                        </a:lnSpc>
                        <a:spcAft>
                          <a:spcPts val="600"/>
                        </a:spcAft>
                        <a:buFont typeface="Arial" panose="020B0604020202020204" pitchFamily="34" charset="0"/>
                        <a:buNone/>
                      </a:pPr>
                      <a:endParaRPr lang="en-GB" sz="1900" b="0" i="0" dirty="0">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05364421"/>
                  </a:ext>
                </a:extLst>
              </a:tr>
            </a:tbl>
          </a:graphicData>
        </a:graphic>
      </p:graphicFrame>
      <p:sp>
        <p:nvSpPr>
          <p:cNvPr id="5" name="Arrow: Pentagon 4">
            <a:extLst>
              <a:ext uri="{FF2B5EF4-FFF2-40B4-BE49-F238E27FC236}">
                <a16:creationId xmlns:a16="http://schemas.microsoft.com/office/drawing/2014/main" id="{954C19B4-5D98-BDAC-2ED2-20C858BA9BE8}"/>
              </a:ext>
            </a:extLst>
          </p:cNvPr>
          <p:cNvSpPr/>
          <p:nvPr/>
        </p:nvSpPr>
        <p:spPr>
          <a:xfrm>
            <a:off x="0" y="-8297"/>
            <a:ext cx="2032775" cy="1240644"/>
          </a:xfrm>
          <a:prstGeom prst="homePlate">
            <a:avLst/>
          </a:prstGeom>
          <a:solidFill>
            <a:srgbClr val="FFA403"/>
          </a:solidFill>
          <a:ln>
            <a:solidFill>
              <a:srgbClr val="FFA40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Masking and relationships</a:t>
            </a:r>
          </a:p>
        </p:txBody>
      </p:sp>
      <p:sp>
        <p:nvSpPr>
          <p:cNvPr id="7" name="TextBox 6">
            <a:extLst>
              <a:ext uri="{FF2B5EF4-FFF2-40B4-BE49-F238E27FC236}">
                <a16:creationId xmlns:a16="http://schemas.microsoft.com/office/drawing/2014/main" id="{6FE2BE97-12EA-32E3-1358-E297F3558613}"/>
              </a:ext>
            </a:extLst>
          </p:cNvPr>
          <p:cNvSpPr txBox="1"/>
          <p:nvPr/>
        </p:nvSpPr>
        <p:spPr>
          <a:xfrm>
            <a:off x="956310" y="2069313"/>
            <a:ext cx="4687406" cy="646331"/>
          </a:xfrm>
          <a:prstGeom prst="rect">
            <a:avLst/>
          </a:prstGeom>
          <a:noFill/>
        </p:spPr>
        <p:txBody>
          <a:bodyPr wrap="square">
            <a:spAutoFit/>
          </a:bodyPr>
          <a:lstStyle/>
          <a:p>
            <a:pPr fontAlgn="t">
              <a:lnSpc>
                <a:spcPct val="100000"/>
              </a:lnSpc>
              <a:spcAft>
                <a:spcPts val="600"/>
              </a:spcAft>
            </a:pPr>
            <a:r>
              <a:rPr lang="en-GB" sz="1800" dirty="0">
                <a:solidFill>
                  <a:schemeClr val="tx1"/>
                </a:solidFill>
                <a:latin typeface="Arial" panose="020B0604020202020204" pitchFamily="34" charset="0"/>
                <a:cs typeface="Arial" panose="020B0604020202020204" pitchFamily="34" charset="0"/>
              </a:rPr>
              <a:t>1. Presenting differently in different settings such as school/home/work/football club</a:t>
            </a:r>
          </a:p>
        </p:txBody>
      </p:sp>
      <p:sp>
        <p:nvSpPr>
          <p:cNvPr id="10" name="TextBox 9">
            <a:extLst>
              <a:ext uri="{FF2B5EF4-FFF2-40B4-BE49-F238E27FC236}">
                <a16:creationId xmlns:a16="http://schemas.microsoft.com/office/drawing/2014/main" id="{3DDE6B33-B4EB-1F27-9556-96007298618E}"/>
              </a:ext>
            </a:extLst>
          </p:cNvPr>
          <p:cNvSpPr txBox="1"/>
          <p:nvPr/>
        </p:nvSpPr>
        <p:spPr>
          <a:xfrm>
            <a:off x="5927714" y="2724356"/>
            <a:ext cx="5525839" cy="369332"/>
          </a:xfrm>
          <a:prstGeom prst="rect">
            <a:avLst/>
          </a:prstGeom>
          <a:noFill/>
        </p:spPr>
        <p:txBody>
          <a:bodyPr wrap="square">
            <a:spAutoFit/>
          </a:bodyPr>
          <a:lstStyle/>
          <a:p>
            <a:pPr fontAlgn="t">
              <a:lnSpc>
                <a:spcPct val="100000"/>
              </a:lnSpc>
              <a:spcAft>
                <a:spcPts val="600"/>
              </a:spcAft>
            </a:pPr>
            <a:r>
              <a:rPr lang="en-GB" dirty="0">
                <a:solidFill>
                  <a:schemeClr val="tx1"/>
                </a:solidFill>
                <a:latin typeface="Arial" panose="020B0604020202020204" pitchFamily="34" charset="0"/>
                <a:cs typeface="Arial" panose="020B0604020202020204" pitchFamily="34" charset="0"/>
              </a:rPr>
              <a:t>2. Hiding or suppressing traits is very exhausting</a:t>
            </a:r>
          </a:p>
        </p:txBody>
      </p:sp>
      <p:sp>
        <p:nvSpPr>
          <p:cNvPr id="12" name="TextBox 11">
            <a:extLst>
              <a:ext uri="{FF2B5EF4-FFF2-40B4-BE49-F238E27FC236}">
                <a16:creationId xmlns:a16="http://schemas.microsoft.com/office/drawing/2014/main" id="{7A1B05F3-796C-5369-BF5F-9933AFAA74E0}"/>
              </a:ext>
            </a:extLst>
          </p:cNvPr>
          <p:cNvSpPr txBox="1"/>
          <p:nvPr/>
        </p:nvSpPr>
        <p:spPr>
          <a:xfrm>
            <a:off x="5927713" y="3040902"/>
            <a:ext cx="5234178" cy="923330"/>
          </a:xfrm>
          <a:prstGeom prst="rect">
            <a:avLst/>
          </a:prstGeom>
          <a:noFill/>
        </p:spPr>
        <p:txBody>
          <a:bodyPr wrap="square">
            <a:spAutoFit/>
          </a:bodyPr>
          <a:lstStyle/>
          <a:p>
            <a:pPr fontAlgn="t">
              <a:lnSpc>
                <a:spcPct val="100000"/>
              </a:lnSpc>
              <a:spcAft>
                <a:spcPts val="600"/>
              </a:spcAft>
            </a:pPr>
            <a:r>
              <a:rPr lang="en-GB" dirty="0">
                <a:solidFill>
                  <a:schemeClr val="tx1"/>
                </a:solidFill>
                <a:latin typeface="Arial" panose="020B0604020202020204" pitchFamily="34" charset="0"/>
                <a:cs typeface="Arial" panose="020B0604020202020204" pitchFamily="34" charset="0"/>
              </a:rPr>
              <a:t>3. Consistently monitoring behaviour is distressing (forcing eye contact, hiding sensory distress, suppressing movement)</a:t>
            </a:r>
          </a:p>
        </p:txBody>
      </p:sp>
      <p:sp>
        <p:nvSpPr>
          <p:cNvPr id="14" name="TextBox 13">
            <a:extLst>
              <a:ext uri="{FF2B5EF4-FFF2-40B4-BE49-F238E27FC236}">
                <a16:creationId xmlns:a16="http://schemas.microsoft.com/office/drawing/2014/main" id="{95D16B2B-A0B6-05BA-2A76-418B615CB471}"/>
              </a:ext>
            </a:extLst>
          </p:cNvPr>
          <p:cNvSpPr txBox="1"/>
          <p:nvPr/>
        </p:nvSpPr>
        <p:spPr>
          <a:xfrm>
            <a:off x="5901530" y="3912489"/>
            <a:ext cx="5257800" cy="384721"/>
          </a:xfrm>
          <a:prstGeom prst="rect">
            <a:avLst/>
          </a:prstGeom>
          <a:noFill/>
        </p:spPr>
        <p:txBody>
          <a:bodyPr wrap="square">
            <a:spAutoFit/>
          </a:bodyPr>
          <a:lstStyle/>
          <a:p>
            <a:pPr fontAlgn="t">
              <a:lnSpc>
                <a:spcPct val="100000"/>
              </a:lnSpc>
              <a:spcAft>
                <a:spcPts val="600"/>
              </a:spcAft>
            </a:pPr>
            <a:r>
              <a:rPr lang="en-GB" sz="1900" dirty="0">
                <a:solidFill>
                  <a:schemeClr val="tx1"/>
                </a:solidFill>
                <a:latin typeface="Arial" panose="020B0604020202020204" pitchFamily="34" charset="0"/>
                <a:cs typeface="Arial" panose="020B0604020202020204" pitchFamily="34" charset="0"/>
              </a:rPr>
              <a:t>4. Feels isolating - something is wrong with me</a:t>
            </a:r>
          </a:p>
        </p:txBody>
      </p:sp>
      <p:sp>
        <p:nvSpPr>
          <p:cNvPr id="16" name="TextBox 15">
            <a:extLst>
              <a:ext uri="{FF2B5EF4-FFF2-40B4-BE49-F238E27FC236}">
                <a16:creationId xmlns:a16="http://schemas.microsoft.com/office/drawing/2014/main" id="{C8938502-8D1B-D363-705A-6642F9C00E90}"/>
              </a:ext>
            </a:extLst>
          </p:cNvPr>
          <p:cNvSpPr txBox="1"/>
          <p:nvPr/>
        </p:nvSpPr>
        <p:spPr>
          <a:xfrm>
            <a:off x="956310" y="2724356"/>
            <a:ext cx="4844722" cy="646331"/>
          </a:xfrm>
          <a:prstGeom prst="rect">
            <a:avLst/>
          </a:prstGeom>
          <a:noFill/>
        </p:spPr>
        <p:txBody>
          <a:bodyPr wrap="square">
            <a:spAutoFit/>
          </a:bodyPr>
          <a:lstStyle/>
          <a:p>
            <a:pPr fontAlgn="t">
              <a:lnSpc>
                <a:spcPct val="100000"/>
              </a:lnSpc>
              <a:spcAft>
                <a:spcPts val="600"/>
              </a:spcAft>
            </a:pPr>
            <a:r>
              <a:rPr lang="en-GB" sz="1800" dirty="0">
                <a:solidFill>
                  <a:schemeClr val="tx1"/>
                </a:solidFill>
                <a:latin typeface="Arial" panose="020B0604020202020204" pitchFamily="34" charset="0"/>
                <a:cs typeface="Arial" panose="020B0604020202020204" pitchFamily="34" charset="0"/>
              </a:rPr>
              <a:t>5. Often feels like showing different parts or sides of the same person – I am still me</a:t>
            </a:r>
          </a:p>
        </p:txBody>
      </p:sp>
      <p:sp>
        <p:nvSpPr>
          <p:cNvPr id="18" name="TextBox 17">
            <a:extLst>
              <a:ext uri="{FF2B5EF4-FFF2-40B4-BE49-F238E27FC236}">
                <a16:creationId xmlns:a16="http://schemas.microsoft.com/office/drawing/2014/main" id="{8C97ECC5-7032-B11C-FE78-4822142815B8}"/>
              </a:ext>
            </a:extLst>
          </p:cNvPr>
          <p:cNvSpPr txBox="1"/>
          <p:nvPr/>
        </p:nvSpPr>
        <p:spPr>
          <a:xfrm>
            <a:off x="956310" y="3347781"/>
            <a:ext cx="4968842" cy="646331"/>
          </a:xfrm>
          <a:prstGeom prst="rect">
            <a:avLst/>
          </a:prstGeom>
          <a:noFill/>
        </p:spPr>
        <p:txBody>
          <a:bodyPr wrap="square">
            <a:spAutoFit/>
          </a:bodyPr>
          <a:lstStyle/>
          <a:p>
            <a:pPr fontAlgn="t">
              <a:spcAft>
                <a:spcPts val="600"/>
              </a:spcAft>
            </a:pPr>
            <a:r>
              <a:rPr lang="en-GB" sz="1800" dirty="0">
                <a:solidFill>
                  <a:schemeClr val="tx1"/>
                </a:solidFill>
                <a:latin typeface="Arial" panose="020B0604020202020204" pitchFamily="34" charset="0"/>
                <a:cs typeface="Arial" panose="020B0604020202020204" pitchFamily="34" charset="0"/>
              </a:rPr>
              <a:t>6. Can sometimes feel necessary to gain acceptance/ safety</a:t>
            </a:r>
            <a:r>
              <a:rPr lang="en-GB" dirty="0">
                <a:latin typeface="Arial" panose="020B0604020202020204" pitchFamily="34" charset="0"/>
                <a:cs typeface="Arial" panose="020B0604020202020204" pitchFamily="34" charset="0"/>
              </a:rPr>
              <a:t> in public</a:t>
            </a:r>
            <a:endParaRPr lang="en-GB" sz="1800" dirty="0">
              <a:solidFill>
                <a:schemeClr val="tx1"/>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95E7ED61-E2F2-AEC2-FF5F-271EBD4E700B}"/>
              </a:ext>
            </a:extLst>
          </p:cNvPr>
          <p:cNvSpPr txBox="1"/>
          <p:nvPr/>
        </p:nvSpPr>
        <p:spPr>
          <a:xfrm>
            <a:off x="5898969" y="4237322"/>
            <a:ext cx="5186934" cy="646331"/>
          </a:xfrm>
          <a:prstGeom prst="rect">
            <a:avLst/>
          </a:prstGeom>
          <a:noFill/>
        </p:spPr>
        <p:txBody>
          <a:bodyPr wrap="square">
            <a:spAutoFit/>
          </a:bodyPr>
          <a:lstStyle/>
          <a:p>
            <a:pPr fontAlgn="t">
              <a:spcAft>
                <a:spcPts val="600"/>
              </a:spcAft>
            </a:pPr>
            <a:r>
              <a:rPr lang="en-GB" sz="1800" dirty="0">
                <a:solidFill>
                  <a:schemeClr val="tx1"/>
                </a:solidFill>
                <a:latin typeface="Arial" panose="020B0604020202020204" pitchFamily="34" charset="0"/>
                <a:cs typeface="Arial" panose="020B0604020202020204" pitchFamily="34" charset="0"/>
              </a:rPr>
              <a:t>6. Feels necessary to gain acceptance</a:t>
            </a:r>
            <a:r>
              <a:rPr lang="en-GB" dirty="0">
                <a:latin typeface="Arial" panose="020B0604020202020204" pitchFamily="34" charset="0"/>
                <a:cs typeface="Arial" panose="020B0604020202020204" pitchFamily="34" charset="0"/>
              </a:rPr>
              <a:t>/</a:t>
            </a:r>
            <a:r>
              <a:rPr lang="en-GB" sz="1800" dirty="0">
                <a:solidFill>
                  <a:schemeClr val="tx1"/>
                </a:solidFill>
                <a:latin typeface="Arial" panose="020B0604020202020204" pitchFamily="34" charset="0"/>
                <a:cs typeface="Arial" panose="020B0604020202020204" pitchFamily="34" charset="0"/>
              </a:rPr>
              <a:t>safety</a:t>
            </a:r>
            <a:r>
              <a:rPr lang="en-GB" dirty="0">
                <a:latin typeface="Arial" panose="020B0604020202020204" pitchFamily="34" charset="0"/>
                <a:cs typeface="Arial" panose="020B0604020202020204" pitchFamily="34" charset="0"/>
              </a:rPr>
              <a:t> in public</a:t>
            </a:r>
            <a:endParaRPr lang="en-GB" sz="1800" dirty="0">
              <a:solidFill>
                <a:schemeClr val="tx1"/>
              </a:solidFill>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D0E8B367-35B7-8BF1-DB36-96D333AF09F4}"/>
              </a:ext>
            </a:extLst>
          </p:cNvPr>
          <p:cNvSpPr txBox="1"/>
          <p:nvPr/>
        </p:nvSpPr>
        <p:spPr>
          <a:xfrm>
            <a:off x="960590" y="3918770"/>
            <a:ext cx="4771616" cy="923330"/>
          </a:xfrm>
          <a:prstGeom prst="rect">
            <a:avLst/>
          </a:prstGeom>
          <a:noFill/>
        </p:spPr>
        <p:txBody>
          <a:bodyPr wrap="square">
            <a:spAutoFit/>
          </a:bodyPr>
          <a:lstStyle/>
          <a:p>
            <a:pPr fontAlgn="t">
              <a:lnSpc>
                <a:spcPct val="100000"/>
              </a:lnSpc>
              <a:spcAft>
                <a:spcPts val="600"/>
              </a:spcAft>
            </a:pPr>
            <a:r>
              <a:rPr lang="en-GB" sz="1800" dirty="0">
                <a:solidFill>
                  <a:schemeClr val="tx1"/>
                </a:solidFill>
                <a:latin typeface="Arial" panose="020B0604020202020204" pitchFamily="34" charset="0"/>
                <a:cs typeface="Arial" panose="020B0604020202020204" pitchFamily="34" charset="0"/>
              </a:rPr>
              <a:t>7. Is usually temporary and does not require someone to hide core self for a significant time</a:t>
            </a:r>
          </a:p>
        </p:txBody>
      </p:sp>
      <p:sp>
        <p:nvSpPr>
          <p:cNvPr id="24" name="TextBox 23">
            <a:extLst>
              <a:ext uri="{FF2B5EF4-FFF2-40B4-BE49-F238E27FC236}">
                <a16:creationId xmlns:a16="http://schemas.microsoft.com/office/drawing/2014/main" id="{8F6D32CA-B49A-C535-DEBF-34EF97DC4980}"/>
              </a:ext>
            </a:extLst>
          </p:cNvPr>
          <p:cNvSpPr txBox="1"/>
          <p:nvPr/>
        </p:nvSpPr>
        <p:spPr>
          <a:xfrm>
            <a:off x="5898969" y="4842873"/>
            <a:ext cx="5544338" cy="369332"/>
          </a:xfrm>
          <a:prstGeom prst="rect">
            <a:avLst/>
          </a:prstGeom>
          <a:noFill/>
        </p:spPr>
        <p:txBody>
          <a:bodyPr wrap="square">
            <a:spAutoFit/>
          </a:bodyPr>
          <a:lstStyle/>
          <a:p>
            <a:pPr fontAlgn="t">
              <a:spcAft>
                <a:spcPts val="600"/>
              </a:spcAft>
            </a:pPr>
            <a:r>
              <a:rPr lang="en-GB" dirty="0">
                <a:solidFill>
                  <a:schemeClr val="tx1"/>
                </a:solidFill>
                <a:latin typeface="Arial" panose="020B0604020202020204" pitchFamily="34" charset="0"/>
                <a:cs typeface="Arial" panose="020B0604020202020204" pitchFamily="34" charset="0"/>
              </a:rPr>
              <a:t>8. Feels like keeping a big part of yourself secret</a:t>
            </a:r>
          </a:p>
        </p:txBody>
      </p:sp>
      <p:sp>
        <p:nvSpPr>
          <p:cNvPr id="26" name="TextBox 25">
            <a:extLst>
              <a:ext uri="{FF2B5EF4-FFF2-40B4-BE49-F238E27FC236}">
                <a16:creationId xmlns:a16="http://schemas.microsoft.com/office/drawing/2014/main" id="{72FD1204-6F21-1A3C-1211-ECE17D3002D2}"/>
              </a:ext>
            </a:extLst>
          </p:cNvPr>
          <p:cNvSpPr txBox="1"/>
          <p:nvPr/>
        </p:nvSpPr>
        <p:spPr>
          <a:xfrm>
            <a:off x="5898969" y="5212382"/>
            <a:ext cx="5544338" cy="923330"/>
          </a:xfrm>
          <a:prstGeom prst="rect">
            <a:avLst/>
          </a:prstGeom>
          <a:noFill/>
        </p:spPr>
        <p:txBody>
          <a:bodyPr wrap="square">
            <a:spAutoFit/>
          </a:bodyPr>
          <a:lstStyle/>
          <a:p>
            <a:pPr fontAlgn="t">
              <a:lnSpc>
                <a:spcPct val="100000"/>
              </a:lnSpc>
              <a:spcAft>
                <a:spcPts val="600"/>
              </a:spcAft>
            </a:pPr>
            <a:r>
              <a:rPr lang="en-GB" dirty="0">
                <a:solidFill>
                  <a:schemeClr val="tx1"/>
                </a:solidFill>
                <a:latin typeface="Arial" panose="020B0604020202020204" pitchFamily="34" charset="0"/>
                <a:cs typeface="Arial" panose="020B0604020202020204" pitchFamily="34" charset="0"/>
              </a:rPr>
              <a:t>9. Not doing it can have significant negative consequences (discrimination, social ostracization, bullying)</a:t>
            </a:r>
          </a:p>
        </p:txBody>
      </p:sp>
      <p:sp>
        <p:nvSpPr>
          <p:cNvPr id="28" name="TextBox 27">
            <a:extLst>
              <a:ext uri="{FF2B5EF4-FFF2-40B4-BE49-F238E27FC236}">
                <a16:creationId xmlns:a16="http://schemas.microsoft.com/office/drawing/2014/main" id="{56564F9A-AF32-3050-11C9-BE64F1C1587A}"/>
              </a:ext>
            </a:extLst>
          </p:cNvPr>
          <p:cNvSpPr txBox="1"/>
          <p:nvPr/>
        </p:nvSpPr>
        <p:spPr>
          <a:xfrm>
            <a:off x="920530" y="4748559"/>
            <a:ext cx="4862476" cy="923330"/>
          </a:xfrm>
          <a:prstGeom prst="rect">
            <a:avLst/>
          </a:prstGeom>
          <a:noFill/>
        </p:spPr>
        <p:txBody>
          <a:bodyPr wrap="square">
            <a:spAutoFit/>
          </a:bodyPr>
          <a:lstStyle/>
          <a:p>
            <a:pPr fontAlgn="t">
              <a:lnSpc>
                <a:spcPct val="100000"/>
              </a:lnSpc>
              <a:spcAft>
                <a:spcPts val="600"/>
              </a:spcAft>
            </a:pPr>
            <a:r>
              <a:rPr lang="en-GB" sz="1800" dirty="0">
                <a:solidFill>
                  <a:schemeClr val="tx1"/>
                </a:solidFill>
                <a:latin typeface="Arial" panose="020B0604020202020204" pitchFamily="34" charset="0"/>
                <a:cs typeface="Arial" panose="020B0604020202020204" pitchFamily="34" charset="0"/>
              </a:rPr>
              <a:t>10. May feel uncomfortable or anxiety inducing in the moment but soon returns to baseline</a:t>
            </a:r>
          </a:p>
        </p:txBody>
      </p:sp>
      <p:sp>
        <p:nvSpPr>
          <p:cNvPr id="30" name="TextBox 29">
            <a:extLst>
              <a:ext uri="{FF2B5EF4-FFF2-40B4-BE49-F238E27FC236}">
                <a16:creationId xmlns:a16="http://schemas.microsoft.com/office/drawing/2014/main" id="{CCE836F9-A404-4C19-7C23-EAD0ACBA5AE5}"/>
              </a:ext>
            </a:extLst>
          </p:cNvPr>
          <p:cNvSpPr txBox="1"/>
          <p:nvPr/>
        </p:nvSpPr>
        <p:spPr>
          <a:xfrm>
            <a:off x="931119" y="5571536"/>
            <a:ext cx="5310169" cy="646331"/>
          </a:xfrm>
          <a:prstGeom prst="rect">
            <a:avLst/>
          </a:prstGeom>
          <a:noFill/>
        </p:spPr>
        <p:txBody>
          <a:bodyPr wrap="square">
            <a:spAutoFit/>
          </a:bodyPr>
          <a:lstStyle/>
          <a:p>
            <a:pPr fontAlgn="t">
              <a:lnSpc>
                <a:spcPct val="100000"/>
              </a:lnSpc>
              <a:spcAft>
                <a:spcPts val="600"/>
              </a:spcAft>
            </a:pPr>
            <a:r>
              <a:rPr lang="en-GB" sz="1800" dirty="0">
                <a:solidFill>
                  <a:schemeClr val="tx1"/>
                </a:solidFill>
                <a:latin typeface="Arial" panose="020B0604020202020204" pitchFamily="34" charset="0"/>
                <a:cs typeface="Arial" panose="020B0604020202020204" pitchFamily="34" charset="0"/>
              </a:rPr>
              <a:t>11. Example of wearing long sleeves to cover tattoos in a professional environment </a:t>
            </a:r>
          </a:p>
        </p:txBody>
      </p:sp>
      <p:sp>
        <p:nvSpPr>
          <p:cNvPr id="3" name="TextBox 2">
            <a:extLst>
              <a:ext uri="{FF2B5EF4-FFF2-40B4-BE49-F238E27FC236}">
                <a16:creationId xmlns:a16="http://schemas.microsoft.com/office/drawing/2014/main" id="{034212AF-7DD6-D343-6E2E-73F72ECEBB42}"/>
              </a:ext>
            </a:extLst>
          </p:cNvPr>
          <p:cNvSpPr txBox="1"/>
          <p:nvPr/>
        </p:nvSpPr>
        <p:spPr>
          <a:xfrm>
            <a:off x="5901530" y="2101647"/>
            <a:ext cx="5578208" cy="646331"/>
          </a:xfrm>
          <a:prstGeom prst="rect">
            <a:avLst/>
          </a:prstGeom>
          <a:noFill/>
        </p:spPr>
        <p:txBody>
          <a:bodyPr wrap="square">
            <a:spAutoFit/>
          </a:bodyPr>
          <a:lstStyle/>
          <a:p>
            <a:pPr fontAlgn="t">
              <a:lnSpc>
                <a:spcPct val="100000"/>
              </a:lnSpc>
              <a:spcAft>
                <a:spcPts val="600"/>
              </a:spcAft>
            </a:pPr>
            <a:r>
              <a:rPr lang="en-GB" sz="1800" dirty="0">
                <a:solidFill>
                  <a:schemeClr val="tx1"/>
                </a:solidFill>
                <a:latin typeface="Arial" panose="020B0604020202020204" pitchFamily="34" charset="0"/>
                <a:cs typeface="Arial" panose="020B0604020202020204" pitchFamily="34" charset="0"/>
              </a:rPr>
              <a:t>1. Presenting differently in different settings such as school/home/work/football club</a:t>
            </a:r>
          </a:p>
        </p:txBody>
      </p:sp>
    </p:spTree>
    <p:extLst>
      <p:ext uri="{BB962C8B-B14F-4D97-AF65-F5344CB8AC3E}">
        <p14:creationId xmlns:p14="http://schemas.microsoft.com/office/powerpoint/2010/main" val="4214236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2" grpId="0"/>
      <p:bldP spid="14" grpId="0"/>
      <p:bldP spid="16" grpId="0"/>
      <p:bldP spid="18" grpId="0"/>
      <p:bldP spid="20" grpId="0"/>
      <p:bldP spid="22" grpId="0"/>
      <p:bldP spid="24" grpId="0"/>
      <p:bldP spid="26" grpId="0"/>
      <p:bldP spid="28" grpId="0"/>
      <p:bldP spid="30"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25921A10-0898-818C-1346-FB070F8A0D90}"/>
              </a:ext>
            </a:extLst>
          </p:cNvPr>
          <p:cNvGraphicFramePr>
            <a:graphicFrameLocks noGrp="1"/>
          </p:cNvGraphicFramePr>
          <p:nvPr>
            <p:extLst>
              <p:ext uri="{D42A27DB-BD31-4B8C-83A1-F6EECF244321}">
                <p14:modId xmlns:p14="http://schemas.microsoft.com/office/powerpoint/2010/main" val="1400910345"/>
              </p:ext>
            </p:extLst>
          </p:nvPr>
        </p:nvGraphicFramePr>
        <p:xfrm>
          <a:off x="401781" y="1494621"/>
          <a:ext cx="11585864" cy="4210547"/>
        </p:xfrm>
        <a:graphic>
          <a:graphicData uri="http://schemas.openxmlformats.org/drawingml/2006/table">
            <a:tbl>
              <a:tblPr firstRow="1" bandRow="1">
                <a:tableStyleId>{5C22544A-7EE6-4342-B048-85BDC9FD1C3A}</a:tableStyleId>
              </a:tblPr>
              <a:tblGrid>
                <a:gridCol w="11585864">
                  <a:extLst>
                    <a:ext uri="{9D8B030D-6E8A-4147-A177-3AD203B41FA5}">
                      <a16:colId xmlns:a16="http://schemas.microsoft.com/office/drawing/2014/main" val="3455779795"/>
                    </a:ext>
                  </a:extLst>
                </a:gridCol>
              </a:tblGrid>
              <a:tr h="749498">
                <a:tc>
                  <a:txBody>
                    <a:bodyPr/>
                    <a:lstStyle/>
                    <a:p>
                      <a:r>
                        <a:rPr lang="en-US" sz="2000" b="1" dirty="0">
                          <a:solidFill>
                            <a:schemeClr val="tx1"/>
                          </a:solidFill>
                        </a:rPr>
                        <a:t>Masking is safety, not deception</a:t>
                      </a:r>
                    </a:p>
                    <a:p>
                      <a:pPr lvl="0">
                        <a:buNone/>
                      </a:pPr>
                      <a:r>
                        <a:rPr lang="en-US" b="0" dirty="0">
                          <a:solidFill>
                            <a:schemeClr val="tx1"/>
                          </a:solidFill>
                        </a:rPr>
                        <a:t>Children hide their traits to protect themselves, not to manipulate.</a:t>
                      </a:r>
                    </a:p>
                  </a:txBody>
                  <a:tcPr>
                    <a:solidFill>
                      <a:schemeClr val="accent5">
                        <a:lumMod val="20000"/>
                        <a:lumOff val="80000"/>
                      </a:schemeClr>
                    </a:solidFill>
                  </a:tcPr>
                </a:tc>
                <a:extLst>
                  <a:ext uri="{0D108BD9-81ED-4DB2-BD59-A6C34878D82A}">
                    <a16:rowId xmlns:a16="http://schemas.microsoft.com/office/drawing/2014/main" val="2769670454"/>
                  </a:ext>
                </a:extLst>
              </a:tr>
              <a:tr h="838723">
                <a:tc>
                  <a:txBody>
                    <a:bodyPr/>
                    <a:lstStyle/>
                    <a:p>
                      <a:r>
                        <a:rPr lang="en-US" sz="2000" b="1" dirty="0">
                          <a:solidFill>
                            <a:schemeClr val="tx1"/>
                          </a:solidFill>
                        </a:rPr>
                        <a:t>Both perspectives are true</a:t>
                      </a:r>
                    </a:p>
                    <a:p>
                      <a:pPr lvl="0">
                        <a:buNone/>
                      </a:pPr>
                      <a:r>
                        <a:rPr lang="en-US" b="0" dirty="0">
                          <a:solidFill>
                            <a:schemeClr val="tx1"/>
                          </a:solidFill>
                        </a:rPr>
                        <a:t>The falling apart at home is the direct consequence of managing at school</a:t>
                      </a:r>
                    </a:p>
                  </a:txBody>
                  <a:tcPr>
                    <a:solidFill>
                      <a:schemeClr val="accent5">
                        <a:lumMod val="40000"/>
                        <a:lumOff val="60000"/>
                      </a:schemeClr>
                    </a:solidFill>
                  </a:tcPr>
                </a:tc>
                <a:extLst>
                  <a:ext uri="{0D108BD9-81ED-4DB2-BD59-A6C34878D82A}">
                    <a16:rowId xmlns:a16="http://schemas.microsoft.com/office/drawing/2014/main" val="399329089"/>
                  </a:ext>
                </a:extLst>
              </a:tr>
              <a:tr h="838723">
                <a:tc>
                  <a:txBody>
                    <a:bodyPr/>
                    <a:lstStyle/>
                    <a:p>
                      <a:r>
                        <a:rPr lang="en-US" sz="2000" b="1" dirty="0"/>
                        <a:t>Masking works until it doesn’t</a:t>
                      </a:r>
                    </a:p>
                    <a:p>
                      <a:pPr lvl="0">
                        <a:buNone/>
                      </a:pPr>
                      <a:r>
                        <a:rPr lang="en-US" dirty="0"/>
                        <a:t>Watch for changes, not just the current moment</a:t>
                      </a:r>
                    </a:p>
                    <a:p>
                      <a:pPr lvl="0">
                        <a:buNone/>
                      </a:pPr>
                      <a:endParaRPr lang="en-US" dirty="0"/>
                    </a:p>
                  </a:txBody>
                  <a:tcPr>
                    <a:solidFill>
                      <a:schemeClr val="accent5">
                        <a:lumMod val="60000"/>
                        <a:lumOff val="40000"/>
                      </a:schemeClr>
                    </a:solidFill>
                  </a:tcPr>
                </a:tc>
                <a:extLst>
                  <a:ext uri="{0D108BD9-81ED-4DB2-BD59-A6C34878D82A}">
                    <a16:rowId xmlns:a16="http://schemas.microsoft.com/office/drawing/2014/main" val="3113484670"/>
                  </a:ext>
                </a:extLst>
              </a:tr>
              <a:tr h="838723">
                <a:tc>
                  <a:txBody>
                    <a:bodyPr/>
                    <a:lstStyle/>
                    <a:p>
                      <a:r>
                        <a:rPr lang="en-US" sz="2000" b="1" dirty="0"/>
                        <a:t>Trust comes first</a:t>
                      </a:r>
                    </a:p>
                    <a:p>
                      <a:pPr lvl="0">
                        <a:buNone/>
                      </a:pPr>
                      <a:r>
                        <a:rPr lang="en-US" dirty="0"/>
                        <a:t>Children unmask when they feel safe, not when we tell them to</a:t>
                      </a:r>
                    </a:p>
                  </a:txBody>
                  <a:tcPr/>
                </a:tc>
                <a:extLst>
                  <a:ext uri="{0D108BD9-81ED-4DB2-BD59-A6C34878D82A}">
                    <a16:rowId xmlns:a16="http://schemas.microsoft.com/office/drawing/2014/main" val="4239087124"/>
                  </a:ext>
                </a:extLst>
              </a:tr>
              <a:tr h="838723">
                <a:tc>
                  <a:txBody>
                    <a:bodyPr/>
                    <a:lstStyle/>
                    <a:p>
                      <a:r>
                        <a:rPr lang="en-US" sz="2000" b="1" dirty="0"/>
                        <a:t>Your calm response matters more than your perfect response</a:t>
                      </a:r>
                    </a:p>
                    <a:p>
                      <a:pPr lvl="0">
                        <a:buNone/>
                      </a:pPr>
                      <a:r>
                        <a:rPr lang="en-US" dirty="0"/>
                        <a:t>Regulation first,  solutions later</a:t>
                      </a:r>
                    </a:p>
                  </a:txBody>
                  <a:tcPr/>
                </a:tc>
                <a:extLst>
                  <a:ext uri="{0D108BD9-81ED-4DB2-BD59-A6C34878D82A}">
                    <a16:rowId xmlns:a16="http://schemas.microsoft.com/office/drawing/2014/main" val="1920492288"/>
                  </a:ext>
                </a:extLst>
              </a:tr>
            </a:tbl>
          </a:graphicData>
        </a:graphic>
      </p:graphicFrame>
      <p:sp>
        <p:nvSpPr>
          <p:cNvPr id="3" name="Arrow: Pentagon 2">
            <a:extLst>
              <a:ext uri="{FF2B5EF4-FFF2-40B4-BE49-F238E27FC236}">
                <a16:creationId xmlns:a16="http://schemas.microsoft.com/office/drawing/2014/main" id="{90507814-22AC-3576-967F-274A4D4F491B}"/>
              </a:ext>
            </a:extLst>
          </p:cNvPr>
          <p:cNvSpPr/>
          <p:nvPr/>
        </p:nvSpPr>
        <p:spPr>
          <a:xfrm>
            <a:off x="0" y="-8297"/>
            <a:ext cx="2032775" cy="1240644"/>
          </a:xfrm>
          <a:prstGeom prst="homePlate">
            <a:avLst/>
          </a:prstGeom>
          <a:solidFill>
            <a:srgbClr val="FFA403"/>
          </a:solidFill>
          <a:ln>
            <a:solidFill>
              <a:srgbClr val="FFA40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lstStyle/>
          <a:p>
            <a:pPr algn="ctr"/>
            <a:r>
              <a:rPr lang="en-GB" dirty="0"/>
              <a:t>Masking and relationships</a:t>
            </a:r>
          </a:p>
        </p:txBody>
      </p:sp>
      <p:sp>
        <p:nvSpPr>
          <p:cNvPr id="4" name="TextBox 3">
            <a:extLst>
              <a:ext uri="{FF2B5EF4-FFF2-40B4-BE49-F238E27FC236}">
                <a16:creationId xmlns:a16="http://schemas.microsoft.com/office/drawing/2014/main" id="{EA9FF122-8640-63A7-8C31-E655A3E8AF40}"/>
              </a:ext>
            </a:extLst>
          </p:cNvPr>
          <p:cNvSpPr txBox="1"/>
          <p:nvPr/>
        </p:nvSpPr>
        <p:spPr>
          <a:xfrm>
            <a:off x="2071840" y="244437"/>
            <a:ext cx="6243144" cy="646331"/>
          </a:xfrm>
          <a:prstGeom prst="rect">
            <a:avLst/>
          </a:prstGeom>
          <a:noFill/>
        </p:spPr>
        <p:txBody>
          <a:bodyPr wrap="square">
            <a:spAutoFit/>
          </a:bodyPr>
          <a:lstStyle/>
          <a:p>
            <a:pPr>
              <a:spcAft>
                <a:spcPts val="0"/>
              </a:spcAft>
            </a:pPr>
            <a:r>
              <a:rPr lang="en-GB" sz="3600" b="1" dirty="0">
                <a:solidFill>
                  <a:srgbClr val="000000"/>
                </a:solidFill>
                <a:latin typeface="Arial"/>
              </a:rPr>
              <a:t>ADHD and Masking</a:t>
            </a:r>
          </a:p>
        </p:txBody>
      </p:sp>
    </p:spTree>
    <p:extLst>
      <p:ext uri="{BB962C8B-B14F-4D97-AF65-F5344CB8AC3E}">
        <p14:creationId xmlns:p14="http://schemas.microsoft.com/office/powerpoint/2010/main" val="20770758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79969-1F8E-68BB-92D1-03133DB0B2E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B0B982F-3414-B8C6-B020-9559C7198D08}"/>
              </a:ext>
            </a:extLst>
          </p:cNvPr>
          <p:cNvSpPr txBox="1"/>
          <p:nvPr/>
        </p:nvSpPr>
        <p:spPr>
          <a:xfrm>
            <a:off x="269898" y="278807"/>
            <a:ext cx="11317101" cy="646331"/>
          </a:xfrm>
          <a:prstGeom prst="rect">
            <a:avLst/>
          </a:prstGeom>
          <a:noFill/>
        </p:spPr>
        <p:txBody>
          <a:bodyPr rot="0" spcFirstLastPara="0" vertOverflow="overflow" horzOverflow="overflow" vert="horz" wrap="square" lIns="0" tIns="45720" rIns="0" bIns="45720" numCol="1" spcCol="0" rtlCol="0" fromWordArt="0" anchor="t" anchorCtr="0" forceAA="0" compatLnSpc="1">
            <a:prstTxWarp prst="textNoShape">
              <a:avLst/>
            </a:prstTxWarp>
            <a:spAutoFit/>
          </a:bodyPr>
          <a:lstStyle/>
          <a:p>
            <a:pPr>
              <a:spcAft>
                <a:spcPts val="0"/>
              </a:spcAft>
            </a:pPr>
            <a:r>
              <a:rPr lang="en-GB" sz="3600" b="1" dirty="0">
                <a:solidFill>
                  <a:srgbClr val="000000"/>
                </a:solidFill>
                <a:latin typeface="Arial"/>
              </a:rPr>
              <a:t>ADHD: Your Scenario</a:t>
            </a:r>
            <a:endParaRPr sz="3600" b="1" dirty="0">
              <a:solidFill>
                <a:srgbClr val="000000"/>
              </a:solidFill>
              <a:latin typeface="Arial"/>
            </a:endParaRPr>
          </a:p>
        </p:txBody>
      </p:sp>
      <p:pic>
        <p:nvPicPr>
          <p:cNvPr id="5" name="Picture 4" descr="A black background with pink text&#10;&#10;AI-generated content may be incorrect.">
            <a:extLst>
              <a:ext uri="{FF2B5EF4-FFF2-40B4-BE49-F238E27FC236}">
                <a16:creationId xmlns:a16="http://schemas.microsoft.com/office/drawing/2014/main" id="{53B1506F-A86F-5B1D-0D54-1BEB40FF4F81}"/>
              </a:ext>
            </a:extLst>
          </p:cNvPr>
          <p:cNvPicPr>
            <a:picLocks noChangeAspect="1"/>
          </p:cNvPicPr>
          <p:nvPr/>
        </p:nvPicPr>
        <p:blipFill>
          <a:blip r:embed="rId2"/>
          <a:stretch>
            <a:fillRect/>
          </a:stretch>
        </p:blipFill>
        <p:spPr>
          <a:xfrm>
            <a:off x="8679977" y="6008070"/>
            <a:ext cx="3306720" cy="649534"/>
          </a:xfrm>
          <a:prstGeom prst="rect">
            <a:avLst/>
          </a:prstGeom>
        </p:spPr>
      </p:pic>
      <p:sp>
        <p:nvSpPr>
          <p:cNvPr id="7" name="Rectangle 6">
            <a:extLst>
              <a:ext uri="{C183D7F6-B498-43B3-948B-1728B52AA6E4}">
                <adec:decorative xmlns:adec="http://schemas.microsoft.com/office/drawing/2017/decorative" val="1"/>
              </a:ext>
            </a:extLst>
          </p:cNvPr>
          <p:cNvSpPr/>
          <p:nvPr/>
        </p:nvSpPr>
        <p:spPr>
          <a:xfrm>
            <a:off x="329184" y="987552"/>
            <a:ext cx="233172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8" name="TextBox 7"/>
          <p:cNvSpPr txBox="1"/>
          <p:nvPr/>
        </p:nvSpPr>
        <p:spPr>
          <a:xfrm>
            <a:off x="611186" y="1414986"/>
            <a:ext cx="11317100" cy="886397"/>
          </a:xfrm>
          <a:prstGeom prst="rect">
            <a:avLst/>
          </a:prstGeom>
          <a:noFill/>
        </p:spPr>
        <p:txBody>
          <a:bodyPr wrap="square" lIns="27432" tIns="27432" rIns="27432" bIns="27432" anchor="t">
            <a:spAutoFit/>
          </a:bodyPr>
          <a:lstStyle/>
          <a:p>
            <a:pPr>
              <a:spcAft>
                <a:spcPts val="0"/>
              </a:spcAft>
            </a:pPr>
            <a:r>
              <a:rPr lang="en-GB" b="1" i="0" dirty="0">
                <a:solidFill>
                  <a:srgbClr val="243142"/>
                </a:solidFill>
                <a:latin typeface="Arial"/>
              </a:rPr>
              <a:t>Work in pairs: think about</a:t>
            </a:r>
            <a:r>
              <a:rPr b="1" i="0" dirty="0">
                <a:solidFill>
                  <a:srgbClr val="243142"/>
                </a:solidFill>
                <a:latin typeface="Arial"/>
              </a:rPr>
              <a:t> one pupil or one </a:t>
            </a:r>
            <a:r>
              <a:rPr lang="en-GB" b="1" i="0" dirty="0">
                <a:solidFill>
                  <a:srgbClr val="243142"/>
                </a:solidFill>
                <a:latin typeface="Arial"/>
              </a:rPr>
              <a:t>relevant </a:t>
            </a:r>
            <a:r>
              <a:rPr b="1" i="0" dirty="0">
                <a:solidFill>
                  <a:srgbClr val="243142"/>
                </a:solidFill>
                <a:latin typeface="Arial"/>
              </a:rPr>
              <a:t>recurring situation, </a:t>
            </a:r>
            <a:r>
              <a:rPr lang="en-GB" b="1" i="0" dirty="0">
                <a:solidFill>
                  <a:srgbClr val="243142"/>
                </a:solidFill>
                <a:latin typeface="Arial"/>
              </a:rPr>
              <a:t>discuss the questions, </a:t>
            </a:r>
            <a:r>
              <a:rPr b="1" i="0" dirty="0">
                <a:solidFill>
                  <a:srgbClr val="243142"/>
                </a:solidFill>
                <a:latin typeface="Arial"/>
              </a:rPr>
              <a:t>then agree one small adjustment to try consistently for two weeks.</a:t>
            </a:r>
            <a:r>
              <a:rPr lang="en-GB" b="1" i="0" dirty="0">
                <a:solidFill>
                  <a:srgbClr val="243142"/>
                </a:solidFill>
                <a:latin typeface="Arial"/>
              </a:rPr>
              <a:t> After two weeks reflect on the implementation.</a:t>
            </a:r>
            <a:endParaRPr b="1" i="0" dirty="0">
              <a:solidFill>
                <a:srgbClr val="243142"/>
              </a:solidFill>
              <a:latin typeface="Arial"/>
            </a:endParaRPr>
          </a:p>
        </p:txBody>
      </p:sp>
      <p:sp>
        <p:nvSpPr>
          <p:cNvPr id="9" name="Rectangle 8">
            <a:extLst>
              <a:ext uri="{C183D7F6-B498-43B3-948B-1728B52AA6E4}">
                <adec:decorative xmlns:adec="http://schemas.microsoft.com/office/drawing/2017/decorative" val="1"/>
              </a:ext>
            </a:extLst>
          </p:cNvPr>
          <p:cNvSpPr/>
          <p:nvPr/>
        </p:nvSpPr>
        <p:spPr>
          <a:xfrm>
            <a:off x="5376658" y="2954880"/>
            <a:ext cx="6629400" cy="2414017"/>
          </a:xfrm>
          <a:prstGeom prst="rect">
            <a:avLst/>
          </a:prstGeom>
          <a:solidFill>
            <a:srgbClr val="FFF4E4"/>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0" name="Rectangle 9">
            <a:extLst>
              <a:ext uri="{C183D7F6-B498-43B3-948B-1728B52AA6E4}">
                <adec:decorative xmlns:adec="http://schemas.microsoft.com/office/drawing/2017/decorative" val="1"/>
              </a:ext>
            </a:extLst>
          </p:cNvPr>
          <p:cNvSpPr/>
          <p:nvPr/>
        </p:nvSpPr>
        <p:spPr>
          <a:xfrm>
            <a:off x="5376658" y="2954880"/>
            <a:ext cx="6629400" cy="414957"/>
          </a:xfrm>
          <a:prstGeom prst="rect">
            <a:avLst/>
          </a:prstGeom>
          <a:solidFill>
            <a:srgbClr val="007875"/>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1" name="TextBox 10"/>
          <p:cNvSpPr txBox="1"/>
          <p:nvPr/>
        </p:nvSpPr>
        <p:spPr>
          <a:xfrm>
            <a:off x="5522962" y="3028032"/>
            <a:ext cx="4114800" cy="201168"/>
          </a:xfrm>
          <a:prstGeom prst="rect">
            <a:avLst/>
          </a:prstGeom>
          <a:noFill/>
        </p:spPr>
        <p:txBody>
          <a:bodyPr wrap="square" lIns="27432" tIns="27432" rIns="27432" bIns="27432" anchor="t">
            <a:spAutoFit/>
          </a:bodyPr>
          <a:lstStyle/>
          <a:p>
            <a:pPr>
              <a:spcAft>
                <a:spcPts val="0"/>
              </a:spcAft>
            </a:pPr>
            <a:r>
              <a:rPr sz="1600" b="1" i="0" dirty="0">
                <a:solidFill>
                  <a:srgbClr val="FFFFFF"/>
                </a:solidFill>
                <a:latin typeface="Arial"/>
              </a:rPr>
              <a:t>Needs-led planning prompts</a:t>
            </a:r>
          </a:p>
        </p:txBody>
      </p:sp>
      <p:sp>
        <p:nvSpPr>
          <p:cNvPr id="12" name="Rectangle 11">
            <a:extLst>
              <a:ext uri="{C183D7F6-B498-43B3-948B-1728B52AA6E4}">
                <adec:decorative xmlns:adec="http://schemas.microsoft.com/office/drawing/2017/decorative" val="1"/>
              </a:ext>
            </a:extLst>
          </p:cNvPr>
          <p:cNvSpPr/>
          <p:nvPr/>
        </p:nvSpPr>
        <p:spPr>
          <a:xfrm>
            <a:off x="5486386" y="3439512"/>
            <a:ext cx="6442841" cy="364677"/>
          </a:xfrm>
          <a:prstGeom prst="rect">
            <a:avLst/>
          </a:prstGeom>
          <a:solidFill>
            <a:srgbClr val="CFE7E1"/>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3" name="TextBox 12"/>
          <p:cNvSpPr txBox="1"/>
          <p:nvPr/>
        </p:nvSpPr>
        <p:spPr>
          <a:xfrm>
            <a:off x="5623546" y="3503520"/>
            <a:ext cx="1508760" cy="270843"/>
          </a:xfrm>
          <a:prstGeom prst="rect">
            <a:avLst/>
          </a:prstGeom>
          <a:noFill/>
        </p:spPr>
        <p:txBody>
          <a:bodyPr wrap="square" lIns="27432" tIns="27432" rIns="27432" bIns="27432" anchor="t">
            <a:spAutoFit/>
          </a:bodyPr>
          <a:lstStyle/>
          <a:p>
            <a:pPr>
              <a:spcAft>
                <a:spcPts val="0"/>
              </a:spcAft>
            </a:pPr>
            <a:r>
              <a:rPr sz="1400" b="1" i="0" dirty="0">
                <a:solidFill>
                  <a:srgbClr val="005F5D"/>
                </a:solidFill>
                <a:latin typeface="Arial"/>
              </a:rPr>
              <a:t>1. Situation</a:t>
            </a:r>
          </a:p>
        </p:txBody>
      </p:sp>
      <p:sp>
        <p:nvSpPr>
          <p:cNvPr id="14" name="TextBox 13"/>
          <p:cNvSpPr txBox="1"/>
          <p:nvPr/>
        </p:nvSpPr>
        <p:spPr>
          <a:xfrm>
            <a:off x="7115601" y="3503356"/>
            <a:ext cx="6629400" cy="201168"/>
          </a:xfrm>
          <a:prstGeom prst="rect">
            <a:avLst/>
          </a:prstGeom>
          <a:noFill/>
        </p:spPr>
        <p:txBody>
          <a:bodyPr wrap="square" lIns="27432" tIns="27432" rIns="27432" bIns="27432" anchor="t">
            <a:spAutoFit/>
          </a:bodyPr>
          <a:lstStyle/>
          <a:p>
            <a:pPr>
              <a:spcAft>
                <a:spcPts val="0"/>
              </a:spcAft>
            </a:pPr>
            <a:r>
              <a:rPr sz="1450" b="0" i="0" dirty="0">
                <a:solidFill>
                  <a:srgbClr val="000000"/>
                </a:solidFill>
                <a:latin typeface="Arial"/>
              </a:rPr>
              <a:t>When and where does the difficulty usually show up?</a:t>
            </a:r>
          </a:p>
        </p:txBody>
      </p:sp>
      <p:sp>
        <p:nvSpPr>
          <p:cNvPr id="15" name="Rectangle 14">
            <a:extLst>
              <a:ext uri="{C183D7F6-B498-43B3-948B-1728B52AA6E4}">
                <adec:decorative xmlns:adec="http://schemas.microsoft.com/office/drawing/2017/decorative" val="1"/>
              </a:ext>
            </a:extLst>
          </p:cNvPr>
          <p:cNvSpPr/>
          <p:nvPr/>
        </p:nvSpPr>
        <p:spPr>
          <a:xfrm>
            <a:off x="5486386" y="3905855"/>
            <a:ext cx="6442841" cy="635297"/>
          </a:xfrm>
          <a:prstGeom prst="rect">
            <a:avLst/>
          </a:prstGeom>
          <a:solidFill>
            <a:srgbClr val="F7D3A6"/>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16" name="TextBox 15"/>
          <p:cNvSpPr txBox="1"/>
          <p:nvPr/>
        </p:nvSpPr>
        <p:spPr>
          <a:xfrm>
            <a:off x="5634184" y="4086998"/>
            <a:ext cx="2500937" cy="270843"/>
          </a:xfrm>
          <a:prstGeom prst="rect">
            <a:avLst/>
          </a:prstGeom>
          <a:noFill/>
        </p:spPr>
        <p:txBody>
          <a:bodyPr wrap="square" lIns="27432" tIns="27432" rIns="27432" bIns="27432" anchor="t">
            <a:spAutoFit/>
          </a:bodyPr>
          <a:lstStyle/>
          <a:p>
            <a:pPr>
              <a:spcAft>
                <a:spcPts val="0"/>
              </a:spcAft>
            </a:pPr>
            <a:r>
              <a:rPr sz="1400" b="1" i="0" dirty="0">
                <a:solidFill>
                  <a:srgbClr val="E86B2E"/>
                </a:solidFill>
                <a:latin typeface="Arial"/>
              </a:rPr>
              <a:t>2. ADH</a:t>
            </a:r>
            <a:r>
              <a:rPr lang="en-GB" sz="1400" b="1" i="0" dirty="0">
                <a:solidFill>
                  <a:srgbClr val="E86B2E"/>
                </a:solidFill>
                <a:latin typeface="Arial"/>
              </a:rPr>
              <a:t>D need</a:t>
            </a:r>
            <a:endParaRPr sz="1400" b="1" i="0" dirty="0">
              <a:solidFill>
                <a:srgbClr val="E86B2E"/>
              </a:solidFill>
              <a:latin typeface="Arial"/>
            </a:endParaRPr>
          </a:p>
        </p:txBody>
      </p:sp>
      <p:sp>
        <p:nvSpPr>
          <p:cNvPr id="17" name="TextBox 16"/>
          <p:cNvSpPr txBox="1"/>
          <p:nvPr/>
        </p:nvSpPr>
        <p:spPr>
          <a:xfrm>
            <a:off x="7115601" y="3953479"/>
            <a:ext cx="4550870" cy="501676"/>
          </a:xfrm>
          <a:prstGeom prst="rect">
            <a:avLst/>
          </a:prstGeom>
          <a:noFill/>
        </p:spPr>
        <p:txBody>
          <a:bodyPr wrap="square" lIns="27432" tIns="27432" rIns="27432" bIns="27432" anchor="t">
            <a:spAutoFit/>
          </a:bodyPr>
          <a:lstStyle/>
          <a:p>
            <a:pPr>
              <a:spcAft>
                <a:spcPts val="0"/>
              </a:spcAft>
            </a:pPr>
            <a:r>
              <a:rPr sz="1450" b="0" i="0" dirty="0">
                <a:solidFill>
                  <a:srgbClr val="000000"/>
                </a:solidFill>
                <a:latin typeface="Arial"/>
              </a:rPr>
              <a:t>What might attention, regulation</a:t>
            </a:r>
            <a:r>
              <a:rPr lang="en-GB" sz="1450" b="0" i="0" dirty="0">
                <a:solidFill>
                  <a:srgbClr val="000000"/>
                </a:solidFill>
                <a:latin typeface="Arial"/>
              </a:rPr>
              <a:t> or</a:t>
            </a:r>
            <a:r>
              <a:rPr sz="1450" b="0" i="0" dirty="0">
                <a:solidFill>
                  <a:srgbClr val="000000"/>
                </a:solidFill>
                <a:latin typeface="Arial"/>
              </a:rPr>
              <a:t> memory be making harder?</a:t>
            </a:r>
            <a:r>
              <a:rPr lang="en-GB" sz="1450" b="0" i="0" dirty="0">
                <a:solidFill>
                  <a:srgbClr val="000000"/>
                </a:solidFill>
                <a:latin typeface="Arial"/>
              </a:rPr>
              <a:t> Think about anxieties and masking demands.</a:t>
            </a:r>
            <a:endParaRPr sz="1450" b="0" i="0" dirty="0">
              <a:solidFill>
                <a:srgbClr val="000000"/>
              </a:solidFill>
              <a:latin typeface="Arial"/>
            </a:endParaRPr>
          </a:p>
        </p:txBody>
      </p:sp>
      <p:sp>
        <p:nvSpPr>
          <p:cNvPr id="24" name="Rectangle 23">
            <a:extLst>
              <a:ext uri="{C183D7F6-B498-43B3-948B-1728B52AA6E4}">
                <adec:decorative xmlns:adec="http://schemas.microsoft.com/office/drawing/2017/decorative" val="1"/>
              </a:ext>
            </a:extLst>
          </p:cNvPr>
          <p:cNvSpPr/>
          <p:nvPr/>
        </p:nvSpPr>
        <p:spPr>
          <a:xfrm>
            <a:off x="5485445" y="4642818"/>
            <a:ext cx="6442841" cy="635296"/>
          </a:xfrm>
          <a:prstGeom prst="rect">
            <a:avLst/>
          </a:prstGeom>
          <a:solidFill>
            <a:srgbClr val="CFE7E1"/>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25" name="TextBox 24"/>
          <p:cNvSpPr txBox="1"/>
          <p:nvPr/>
        </p:nvSpPr>
        <p:spPr>
          <a:xfrm>
            <a:off x="5561852" y="4736067"/>
            <a:ext cx="1671038" cy="455509"/>
          </a:xfrm>
          <a:prstGeom prst="rect">
            <a:avLst/>
          </a:prstGeom>
          <a:noFill/>
        </p:spPr>
        <p:txBody>
          <a:bodyPr wrap="square" lIns="27432" tIns="27432" rIns="27432" bIns="27432" anchor="t">
            <a:spAutoFit/>
          </a:bodyPr>
          <a:lstStyle/>
          <a:p>
            <a:pPr>
              <a:spcAft>
                <a:spcPts val="0"/>
              </a:spcAft>
            </a:pPr>
            <a:r>
              <a:rPr sz="1300" b="1" i="0" dirty="0">
                <a:solidFill>
                  <a:srgbClr val="005F5D"/>
                </a:solidFill>
                <a:latin typeface="Arial"/>
              </a:rPr>
              <a:t>5. Two-week adjustment</a:t>
            </a:r>
          </a:p>
        </p:txBody>
      </p:sp>
      <p:sp>
        <p:nvSpPr>
          <p:cNvPr id="26" name="TextBox 25"/>
          <p:cNvSpPr txBox="1"/>
          <p:nvPr/>
        </p:nvSpPr>
        <p:spPr>
          <a:xfrm>
            <a:off x="7117909" y="4708257"/>
            <a:ext cx="4601114" cy="501676"/>
          </a:xfrm>
          <a:prstGeom prst="rect">
            <a:avLst/>
          </a:prstGeom>
          <a:noFill/>
        </p:spPr>
        <p:txBody>
          <a:bodyPr wrap="square" lIns="27432" tIns="27432" rIns="27432" bIns="27432" anchor="t">
            <a:spAutoFit/>
          </a:bodyPr>
          <a:lstStyle/>
          <a:p>
            <a:pPr>
              <a:spcAft>
                <a:spcPts val="0"/>
              </a:spcAft>
            </a:pPr>
            <a:r>
              <a:rPr sz="1450" b="0" i="0" dirty="0">
                <a:solidFill>
                  <a:srgbClr val="000000"/>
                </a:solidFill>
                <a:latin typeface="Arial"/>
              </a:rPr>
              <a:t>What one </a:t>
            </a:r>
            <a:r>
              <a:rPr lang="en-GB" sz="1450" b="0" i="0" dirty="0">
                <a:solidFill>
                  <a:srgbClr val="000000"/>
                </a:solidFill>
                <a:latin typeface="Arial"/>
              </a:rPr>
              <a:t>change, intervention, or </a:t>
            </a:r>
            <a:r>
              <a:rPr sz="1450" b="0" i="0" dirty="0">
                <a:solidFill>
                  <a:srgbClr val="000000"/>
                </a:solidFill>
                <a:latin typeface="Arial"/>
              </a:rPr>
              <a:t>support </a:t>
            </a:r>
            <a:r>
              <a:rPr lang="en-GB" sz="1450" b="0" i="0" dirty="0">
                <a:solidFill>
                  <a:srgbClr val="000000"/>
                </a:solidFill>
                <a:latin typeface="Arial"/>
              </a:rPr>
              <a:t>method shall I implement </a:t>
            </a:r>
            <a:r>
              <a:rPr sz="1450" b="0" i="0" dirty="0">
                <a:solidFill>
                  <a:srgbClr val="000000"/>
                </a:solidFill>
                <a:latin typeface="Arial"/>
              </a:rPr>
              <a:t>daily, then review?</a:t>
            </a:r>
          </a:p>
        </p:txBody>
      </p:sp>
      <p:sp>
        <p:nvSpPr>
          <p:cNvPr id="3" name="TextBox 2">
            <a:extLst>
              <a:ext uri="{FF2B5EF4-FFF2-40B4-BE49-F238E27FC236}">
                <a16:creationId xmlns:a16="http://schemas.microsoft.com/office/drawing/2014/main" id="{E5521A48-20F9-2F22-DD94-07CEE860ACEC}"/>
              </a:ext>
            </a:extLst>
          </p:cNvPr>
          <p:cNvSpPr txBox="1"/>
          <p:nvPr/>
        </p:nvSpPr>
        <p:spPr>
          <a:xfrm>
            <a:off x="329184" y="2971484"/>
            <a:ext cx="4823094" cy="2308324"/>
          </a:xfrm>
          <a:prstGeom prst="rect">
            <a:avLst/>
          </a:prstGeom>
          <a:noFill/>
        </p:spPr>
        <p:txBody>
          <a:bodyPr wrap="square">
            <a:spAutoFit/>
          </a:bodyPr>
          <a:lstStyle/>
          <a:p>
            <a:pPr marL="342900" indent="-342900">
              <a:buFont typeface="+mj-lt"/>
              <a:buAutoNum type="arabicPeriod"/>
            </a:pPr>
            <a:r>
              <a:rPr lang="en-US" dirty="0">
                <a:solidFill>
                  <a:srgbClr val="243142"/>
                </a:solidFill>
                <a:latin typeface="Arial" pitchFamily="34" charset="0"/>
                <a:ea typeface="Arial" pitchFamily="34" charset="-122"/>
                <a:cs typeface="Arial" pitchFamily="34" charset="-120"/>
              </a:rPr>
              <a:t>What might ADHD be making harder?</a:t>
            </a:r>
            <a:endParaRPr lang="en-US" dirty="0"/>
          </a:p>
          <a:p>
            <a:pPr marL="342900" indent="-342900">
              <a:buFont typeface="+mj-lt"/>
              <a:buAutoNum type="arabicPeriod"/>
            </a:pPr>
            <a:r>
              <a:rPr lang="en-US" dirty="0">
                <a:solidFill>
                  <a:srgbClr val="243142"/>
                </a:solidFill>
                <a:latin typeface="Arial" pitchFamily="34" charset="0"/>
                <a:ea typeface="Arial" pitchFamily="34" charset="-122"/>
                <a:cs typeface="Arial" pitchFamily="34" charset="-120"/>
              </a:rPr>
              <a:t>Is anxiety present, how does it show up and what might this anxiety be protecting them from?</a:t>
            </a:r>
            <a:endParaRPr lang="en-US" dirty="0"/>
          </a:p>
          <a:p>
            <a:pPr marL="342900" indent="-342900">
              <a:buFont typeface="+mj-lt"/>
              <a:buAutoNum type="arabicPeriod"/>
            </a:pPr>
            <a:r>
              <a:rPr lang="en-US" dirty="0">
                <a:solidFill>
                  <a:srgbClr val="243142"/>
                </a:solidFill>
                <a:latin typeface="Arial" pitchFamily="34" charset="0"/>
                <a:ea typeface="Arial" pitchFamily="34" charset="-122"/>
                <a:cs typeface="Arial" pitchFamily="34" charset="-120"/>
              </a:rPr>
              <a:t>Where might masking be hiding distress or effort?</a:t>
            </a:r>
            <a:endParaRPr lang="en-US" dirty="0"/>
          </a:p>
          <a:p>
            <a:pPr marL="342900" indent="-342900">
              <a:buFont typeface="+mj-lt"/>
              <a:buAutoNum type="arabicPeriod"/>
            </a:pPr>
            <a:r>
              <a:rPr lang="en-US" dirty="0">
                <a:solidFill>
                  <a:srgbClr val="243142"/>
                </a:solidFill>
                <a:latin typeface="Arial" pitchFamily="34" charset="0"/>
                <a:ea typeface="Arial" pitchFamily="34" charset="-122"/>
                <a:cs typeface="Arial" pitchFamily="34" charset="-120"/>
              </a:rPr>
              <a:t>What one adjustment could we try consistently for two weeks?</a:t>
            </a:r>
            <a:endParaRPr lang="en-GB" dirty="0"/>
          </a:p>
        </p:txBody>
      </p:sp>
    </p:spTree>
    <p:extLst>
      <p:ext uri="{BB962C8B-B14F-4D97-AF65-F5344CB8AC3E}">
        <p14:creationId xmlns:p14="http://schemas.microsoft.com/office/powerpoint/2010/main" val="4046811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07DA8-09E1-665A-B4B2-9F8CED542419}"/>
            </a:ext>
          </a:extLst>
        </p:cNvPr>
        <p:cNvGrpSpPr/>
        <p:nvPr/>
      </p:nvGrpSpPr>
      <p:grpSpPr>
        <a:xfrm>
          <a:off x="0" y="0"/>
          <a:ext cx="0" cy="0"/>
          <a:chOff x="0" y="0"/>
          <a:chExt cx="0" cy="0"/>
        </a:xfrm>
      </p:grpSpPr>
      <p:pic>
        <p:nvPicPr>
          <p:cNvPr id="2" name="Picture 1" descr="A black background with pink text&#10;&#10;AI-generated content may be incorrect.">
            <a:extLst>
              <a:ext uri="{FF2B5EF4-FFF2-40B4-BE49-F238E27FC236}">
                <a16:creationId xmlns:a16="http://schemas.microsoft.com/office/drawing/2014/main" id="{65643377-9043-399D-F2C4-4E4D010CB4EA}"/>
              </a:ext>
            </a:extLst>
          </p:cNvPr>
          <p:cNvPicPr>
            <a:picLocks noChangeAspect="1"/>
          </p:cNvPicPr>
          <p:nvPr/>
        </p:nvPicPr>
        <p:blipFill>
          <a:blip r:embed="rId2"/>
          <a:stretch>
            <a:fillRect/>
          </a:stretch>
        </p:blipFill>
        <p:spPr>
          <a:xfrm>
            <a:off x="8679977" y="6008070"/>
            <a:ext cx="3306720" cy="649534"/>
          </a:xfrm>
          <a:prstGeom prst="rect">
            <a:avLst/>
          </a:prstGeom>
        </p:spPr>
      </p:pic>
      <p:sp>
        <p:nvSpPr>
          <p:cNvPr id="3" name="TextBox 2">
            <a:extLst>
              <a:ext uri="{FF2B5EF4-FFF2-40B4-BE49-F238E27FC236}">
                <a16:creationId xmlns:a16="http://schemas.microsoft.com/office/drawing/2014/main" id="{5F568FAF-2C4E-F7B1-C0D0-26936D718716}"/>
              </a:ext>
            </a:extLst>
          </p:cNvPr>
          <p:cNvSpPr txBox="1"/>
          <p:nvPr/>
        </p:nvSpPr>
        <p:spPr>
          <a:xfrm>
            <a:off x="136635" y="200396"/>
            <a:ext cx="116419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b="1" baseline="0" dirty="0">
                <a:latin typeface="Arial"/>
              </a:rPr>
              <a:t>Understanding ADHD: Feedback</a:t>
            </a:r>
            <a:endParaRPr lang="en-GB" dirty="0"/>
          </a:p>
        </p:txBody>
      </p:sp>
      <p:pic>
        <p:nvPicPr>
          <p:cNvPr id="11" name="Picture 10">
            <a:extLst>
              <a:ext uri="{FF2B5EF4-FFF2-40B4-BE49-F238E27FC236}">
                <a16:creationId xmlns:a16="http://schemas.microsoft.com/office/drawing/2014/main" id="{5807CE52-9661-704E-A8C0-01FD2BE5F7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876" y="1410559"/>
            <a:ext cx="5118296" cy="5118296"/>
          </a:xfrm>
          <a:prstGeom prst="rect">
            <a:avLst/>
          </a:prstGeom>
        </p:spPr>
      </p:pic>
      <p:sp>
        <p:nvSpPr>
          <p:cNvPr id="14" name="Rectangle 13">
            <a:extLst>
              <a:ext uri="{FF2B5EF4-FFF2-40B4-BE49-F238E27FC236}">
                <a16:creationId xmlns:a16="http://schemas.microsoft.com/office/drawing/2014/main" id="{40CDE46F-36FA-885F-3DD2-8E6448EF936D}"/>
              </a:ext>
              <a:ext uri="{C183D7F6-B498-43B3-948B-1728B52AA6E4}">
                <adec:decorative xmlns:adec="http://schemas.microsoft.com/office/drawing/2017/decorative" val="1"/>
              </a:ext>
            </a:extLst>
          </p:cNvPr>
          <p:cNvSpPr/>
          <p:nvPr/>
        </p:nvSpPr>
        <p:spPr>
          <a:xfrm>
            <a:off x="329184" y="987552"/>
            <a:ext cx="2331720" cy="32004"/>
          </a:xfrm>
          <a:prstGeom prst="rect">
            <a:avLst/>
          </a:prstGeom>
          <a:solidFill>
            <a:srgbClr val="E86B2E"/>
          </a:solidFill>
          <a:ln>
            <a:no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endParaRPr/>
          </a:p>
        </p:txBody>
      </p:sp>
      <p:sp>
        <p:nvSpPr>
          <p:cNvPr id="5" name="TextBox 4">
            <a:extLst>
              <a:ext uri="{FF2B5EF4-FFF2-40B4-BE49-F238E27FC236}">
                <a16:creationId xmlns:a16="http://schemas.microsoft.com/office/drawing/2014/main" id="{C356239E-FE42-5F26-0570-74E4A665A5B4}"/>
              </a:ext>
            </a:extLst>
          </p:cNvPr>
          <p:cNvSpPr txBox="1"/>
          <p:nvPr/>
        </p:nvSpPr>
        <p:spPr>
          <a:xfrm>
            <a:off x="6933544" y="2397948"/>
            <a:ext cx="4590060" cy="2062103"/>
          </a:xfrm>
          <a:prstGeom prst="rect">
            <a:avLst/>
          </a:prstGeom>
          <a:noFill/>
        </p:spPr>
        <p:txBody>
          <a:bodyPr wrap="square">
            <a:spAutoFit/>
          </a:bodyPr>
          <a:lstStyle/>
          <a:p>
            <a:pPr>
              <a:spcAft>
                <a:spcPts val="600"/>
              </a:spcAft>
            </a:pPr>
            <a:r>
              <a:rPr lang="en-GB" sz="1800" b="1" i="0" u="none" strike="noStrike" spc="0" dirty="0">
                <a:solidFill>
                  <a:srgbClr val="243142"/>
                </a:solidFill>
                <a:effectLst/>
                <a:latin typeface="Arial" panose="020B0604020202020204" pitchFamily="34" charset="0"/>
              </a:rPr>
              <a:t>Topics - Objectives</a:t>
            </a:r>
          </a:p>
          <a:p>
            <a:pPr marL="285750" indent="-285750">
              <a:spcAft>
                <a:spcPts val="600"/>
              </a:spcAft>
              <a:buFont typeface="Arial" panose="020B0604020202020204" pitchFamily="34" charset="0"/>
              <a:buChar char="•"/>
            </a:pPr>
            <a:r>
              <a:rPr lang="en-GB" sz="1800" dirty="0">
                <a:solidFill>
                  <a:srgbClr val="243142"/>
                </a:solidFill>
                <a:latin typeface="Arial" panose="020B0604020202020204" pitchFamily="34" charset="0"/>
              </a:rPr>
              <a:t>ADHD in the classroom</a:t>
            </a:r>
          </a:p>
          <a:p>
            <a:pPr marL="285750" indent="-285750">
              <a:spcAft>
                <a:spcPts val="600"/>
              </a:spcAft>
              <a:buFont typeface="Arial" panose="020B0604020202020204" pitchFamily="34" charset="0"/>
              <a:buChar char="•"/>
            </a:pPr>
            <a:r>
              <a:rPr lang="en-GB" sz="1800" dirty="0">
                <a:solidFill>
                  <a:srgbClr val="243142"/>
                </a:solidFill>
                <a:latin typeface="Arial" panose="020B0604020202020204" pitchFamily="34" charset="0"/>
              </a:rPr>
              <a:t>ADHD, anxiety and threat responses</a:t>
            </a:r>
          </a:p>
          <a:p>
            <a:pPr marL="285750" indent="-285750">
              <a:spcAft>
                <a:spcPts val="600"/>
              </a:spcAft>
              <a:buFont typeface="Arial" panose="020B0604020202020204" pitchFamily="34" charset="0"/>
              <a:buChar char="•"/>
            </a:pPr>
            <a:r>
              <a:rPr lang="en-GB" sz="1800" dirty="0">
                <a:solidFill>
                  <a:srgbClr val="243142"/>
                </a:solidFill>
                <a:latin typeface="Arial" panose="020B0604020202020204" pitchFamily="34" charset="0"/>
              </a:rPr>
              <a:t>Understanding neurodivergent masking</a:t>
            </a:r>
          </a:p>
          <a:p>
            <a:pPr marL="285750" indent="-285750">
              <a:spcAft>
                <a:spcPts val="600"/>
              </a:spcAft>
              <a:buFont typeface="Arial" panose="020B0604020202020204" pitchFamily="34" charset="0"/>
              <a:buChar char="•"/>
            </a:pPr>
            <a:r>
              <a:rPr lang="en-GB" sz="1800" dirty="0">
                <a:solidFill>
                  <a:srgbClr val="243142"/>
                </a:solidFill>
                <a:latin typeface="Arial" panose="020B0604020202020204" pitchFamily="34" charset="0"/>
              </a:rPr>
              <a:t>Practical strategies to support learners with ADHD</a:t>
            </a:r>
          </a:p>
        </p:txBody>
      </p:sp>
    </p:spTree>
    <p:extLst>
      <p:ext uri="{BB962C8B-B14F-4D97-AF65-F5344CB8AC3E}">
        <p14:creationId xmlns:p14="http://schemas.microsoft.com/office/powerpoint/2010/main" val="3405348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3941947-e354-4c6a-8a05-d3b811119871">
      <Terms xmlns="http://schemas.microsoft.com/office/infopath/2007/PartnerControls"/>
    </lcf76f155ced4ddcb4097134ff3c332f>
    <TaxCatchAll xmlns="7d0cc22a-9207-491d-baef-4c03966953a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0CD98C0F25C7542AA8338881F18CB5D" ma:contentTypeVersion="12" ma:contentTypeDescription="Create a new document." ma:contentTypeScope="" ma:versionID="5a85e5f47125abf565f43f88de0fe25d">
  <xsd:schema xmlns:xsd="http://www.w3.org/2001/XMLSchema" xmlns:xs="http://www.w3.org/2001/XMLSchema" xmlns:p="http://schemas.microsoft.com/office/2006/metadata/properties" xmlns:ns2="53941947-e354-4c6a-8a05-d3b811119871" xmlns:ns3="7d0cc22a-9207-491d-baef-4c03966953a9" targetNamespace="http://schemas.microsoft.com/office/2006/metadata/properties" ma:root="true" ma:fieldsID="bdc192c750305779caea550a05c5cef1" ns2:_="" ns3:_="">
    <xsd:import namespace="53941947-e354-4c6a-8a05-d3b811119871"/>
    <xsd:import namespace="7d0cc22a-9207-491d-baef-4c03966953a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BillingMetadata"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3941947-e354-4c6a-8a05-d3b81111987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bed7a1a3-473e-4927-98d6-49a28d24d937"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BillingMetadata" ma:index="18" nillable="true" ma:displayName="MediaServiceBillingMetadata" ma:hidden="true" ma:internalName="MediaServiceBillingMetadata" ma:readOnly="true">
      <xsd:simpleType>
        <xsd:restriction base="dms:Note"/>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d0cc22a-9207-491d-baef-4c03966953a9"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67d3652-b363-438c-8296-c4d437a681c0}" ma:internalName="TaxCatchAll" ma:showField="CatchAllData" ma:web="7d0cc22a-9207-491d-baef-4c03966953a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3D217AD-3904-4B35-9A51-4486511BBBBE}">
  <ds:schemaRefs>
    <ds:schemaRef ds:uri="http://schemas.microsoft.com/office/2006/metadata/properties"/>
    <ds:schemaRef ds:uri="http://schemas.microsoft.com/office/2006/documentManagement/types"/>
    <ds:schemaRef ds:uri="7d0cc22a-9207-491d-baef-4c03966953a9"/>
    <ds:schemaRef ds:uri="http://purl.org/dc/dcmitype/"/>
    <ds:schemaRef ds:uri="53941947-e354-4c6a-8a05-d3b811119871"/>
    <ds:schemaRef ds:uri="http://schemas.openxmlformats.org/package/2006/metadata/core-properties"/>
    <ds:schemaRef ds:uri="http://schemas.microsoft.com/office/infopath/2007/PartnerControls"/>
    <ds:schemaRef ds:uri="http://purl.org/dc/elements/1.1/"/>
    <ds:schemaRef ds:uri="http://www.w3.org/XML/1998/namespace"/>
    <ds:schemaRef ds:uri="http://purl.org/dc/terms/"/>
  </ds:schemaRefs>
</ds:datastoreItem>
</file>

<file path=customXml/itemProps2.xml><?xml version="1.0" encoding="utf-8"?>
<ds:datastoreItem xmlns:ds="http://schemas.openxmlformats.org/officeDocument/2006/customXml" ds:itemID="{C06BF9F0-F327-4C0E-A0B2-1F5F770913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3941947-e354-4c6a-8a05-d3b811119871"/>
    <ds:schemaRef ds:uri="7d0cc22a-9207-491d-baef-4c03966953a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23CFC69-C791-44BB-B9BE-2A45CA8A2605}">
  <ds:schemaRefs>
    <ds:schemaRef ds:uri="http://schemas.microsoft.com/sharepoint/v3/contenttype/forms"/>
  </ds:schemaRefs>
</ds:datastoreItem>
</file>

<file path=docMetadata/LabelInfo.xml><?xml version="1.0" encoding="utf-8"?>
<clbl:labelList xmlns:clbl="http://schemas.microsoft.com/office/2020/mipLabelMetadata">
  <clbl:label id="{c4902b4d-809a-4e33-a923-771a04aadf4f}" enabled="1" method="Standard" siteId="{3a3b079a-64c0-471c-92e5-4e919e307ca8}" removed="0"/>
</clbl:labelList>
</file>

<file path=docProps/app.xml><?xml version="1.0" encoding="utf-8"?>
<Properties xmlns="http://schemas.openxmlformats.org/officeDocument/2006/extended-properties" xmlns:vt="http://schemas.openxmlformats.org/officeDocument/2006/docPropsVTypes">
  <Template>office theme</Template>
  <TotalTime>50602</TotalTime>
  <Words>2974</Words>
  <Application>Microsoft Office PowerPoint</Application>
  <PresentationFormat>Widescreen</PresentationFormat>
  <Paragraphs>345</Paragraphs>
  <Slides>25</Slides>
  <Notes>14</Notes>
  <HiddenSlides>2</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Every interaction requires analysis…</vt:lpstr>
      <vt:lpstr>Every interaction requires analysis…</vt:lpstr>
      <vt:lpstr>Social adapting or ND masking</vt:lpstr>
      <vt:lpstr>Social adapting or ND masking</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Holmes, Natalie</dc:creator>
  <cp:lastModifiedBy>Hagerupsen, Lilli</cp:lastModifiedBy>
  <cp:revision>1138</cp:revision>
  <dcterms:created xsi:type="dcterms:W3CDTF">2013-07-15T20:26:40Z</dcterms:created>
  <dcterms:modified xsi:type="dcterms:W3CDTF">2026-09-28T15:54:19Z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0x01010080CD98C0F25C7542AA8338881F18CB5D</vt:lpwstr>
  </property>
  <property fmtid="{D5CDD505-2E9C-101B-9397-08002B2CF9AE}" pid="3" name="MediaServiceImageTags">
    <vt:lpwstr/>
  </property>
</Properties>
</file>